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459" r:id="rId2"/>
    <p:sldId id="1301" r:id="rId3"/>
    <p:sldId id="1302" r:id="rId4"/>
    <p:sldId id="1303" r:id="rId5"/>
    <p:sldId id="1304" r:id="rId6"/>
    <p:sldId id="1305" r:id="rId7"/>
    <p:sldId id="1312" r:id="rId8"/>
    <p:sldId id="1313" r:id="rId9"/>
    <p:sldId id="1342" r:id="rId10"/>
    <p:sldId id="1343" r:id="rId11"/>
    <p:sldId id="1379" r:id="rId12"/>
    <p:sldId id="1010" r:id="rId13"/>
    <p:sldId id="1191" r:id="rId14"/>
    <p:sldId id="1093" r:id="rId15"/>
    <p:sldId id="1094" r:id="rId16"/>
    <p:sldId id="872" r:id="rId17"/>
    <p:sldId id="1335" r:id="rId18"/>
    <p:sldId id="807" r:id="rId19"/>
    <p:sldId id="871" r:id="rId20"/>
    <p:sldId id="1344" r:id="rId21"/>
    <p:sldId id="1339" r:id="rId22"/>
    <p:sldId id="1340" r:id="rId23"/>
    <p:sldId id="1337" r:id="rId24"/>
    <p:sldId id="1338" r:id="rId25"/>
    <p:sldId id="978" r:id="rId26"/>
    <p:sldId id="1345" r:id="rId27"/>
    <p:sldId id="1346" r:id="rId28"/>
    <p:sldId id="1352" r:id="rId29"/>
    <p:sldId id="1353" r:id="rId30"/>
    <p:sldId id="1354" r:id="rId31"/>
    <p:sldId id="1355" r:id="rId32"/>
    <p:sldId id="1356" r:id="rId33"/>
    <p:sldId id="1357" r:id="rId34"/>
    <p:sldId id="1361" r:id="rId35"/>
    <p:sldId id="1275" r:id="rId36"/>
    <p:sldId id="1195" r:id="rId37"/>
    <p:sldId id="1196" r:id="rId38"/>
    <p:sldId id="1197" r:id="rId39"/>
    <p:sldId id="1199" r:id="rId40"/>
    <p:sldId id="1200" r:id="rId41"/>
    <p:sldId id="1202" r:id="rId42"/>
    <p:sldId id="1279" r:id="rId43"/>
    <p:sldId id="1280" r:id="rId44"/>
    <p:sldId id="1281" r:id="rId45"/>
    <p:sldId id="1282" r:id="rId46"/>
    <p:sldId id="1283" r:id="rId47"/>
    <p:sldId id="1284" r:id="rId48"/>
    <p:sldId id="1377" r:id="rId49"/>
    <p:sldId id="1378" r:id="rId50"/>
    <p:sldId id="1368" r:id="rId51"/>
    <p:sldId id="1369" r:id="rId52"/>
    <p:sldId id="1370" r:id="rId53"/>
    <p:sldId id="1371" r:id="rId54"/>
    <p:sldId id="1372" r:id="rId55"/>
    <p:sldId id="1373" r:id="rId56"/>
    <p:sldId id="1374" r:id="rId57"/>
    <p:sldId id="1375" r:id="rId58"/>
    <p:sldId id="1376" r:id="rId59"/>
    <p:sldId id="1227" r:id="rId60"/>
    <p:sldId id="1233" r:id="rId61"/>
    <p:sldId id="1234" r:id="rId62"/>
    <p:sldId id="1235" r:id="rId63"/>
    <p:sldId id="1237" r:id="rId64"/>
    <p:sldId id="1238" r:id="rId65"/>
    <p:sldId id="1239" r:id="rId66"/>
    <p:sldId id="1240" r:id="rId67"/>
    <p:sldId id="1316" r:id="rId68"/>
    <p:sldId id="1317" r:id="rId69"/>
    <p:sldId id="1318" r:id="rId70"/>
    <p:sldId id="1319" r:id="rId71"/>
    <p:sldId id="1321" r:id="rId72"/>
    <p:sldId id="1322" r:id="rId73"/>
    <p:sldId id="1323" r:id="rId74"/>
    <p:sldId id="1325" r:id="rId75"/>
    <p:sldId id="1364" r:id="rId76"/>
    <p:sldId id="1365" r:id="rId77"/>
    <p:sldId id="1366" r:id="rId78"/>
    <p:sldId id="1367" r:id="rId79"/>
    <p:sldId id="1315" r:id="rId80"/>
    <p:sldId id="1329" r:id="rId81"/>
    <p:sldId id="1306" r:id="rId82"/>
    <p:sldId id="1307" r:id="rId83"/>
  </p:sldIdLst>
  <p:sldSz cx="9902825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Symbol" pitchFamily="18" charset="2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3366"/>
    <a:srgbClr val="CFA909"/>
    <a:srgbClr val="FFCC00"/>
    <a:srgbClr val="BFBFBF"/>
    <a:srgbClr val="006699"/>
    <a:srgbClr val="FFFFFF"/>
    <a:srgbClr val="C89E02"/>
    <a:srgbClr val="A28002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063" autoAdjust="0"/>
  </p:normalViewPr>
  <p:slideViewPr>
    <p:cSldViewPr>
      <p:cViewPr varScale="1">
        <p:scale>
          <a:sx n="84" d="100"/>
          <a:sy n="84" d="100"/>
        </p:scale>
        <p:origin x="1181" y="48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254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b="0"/>
            </a:lvl1pPr>
          </a:lstStyle>
          <a:p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b="0"/>
            </a:lvl1pPr>
          </a:lstStyle>
          <a:p>
            <a:endParaRPr lang="en-US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b="0"/>
            </a:lvl1pPr>
          </a:lstStyle>
          <a:p>
            <a:endParaRPr lang="en-US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920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/>
            </a:lvl1pPr>
          </a:lstStyle>
          <a:p>
            <a:fld id="{D3B39BFC-40A3-4F6F-B7DD-3D11AEC41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64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/>
          </a:p>
        </p:txBody>
      </p:sp>
      <p:sp>
        <p:nvSpPr>
          <p:cNvPr id="410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3300" y="692150"/>
            <a:ext cx="5003800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507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410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5507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98866024-AD70-4B33-904D-D89EF0B73B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4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A6CD1-A508-4F5D-ADA4-3C66B853FE2F}" type="slidenum">
              <a:rPr lang="en-US"/>
              <a:pPr/>
              <a:t>1</a:t>
            </a:fld>
            <a:endParaRPr 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E3F26E-625B-434C-B857-5E8ADA5D519F}" type="slidenum">
              <a:rPr lang="en-US"/>
              <a:pPr/>
              <a:t>19</a:t>
            </a:fld>
            <a:endParaRPr lang="en-US"/>
          </a:p>
        </p:txBody>
      </p:sp>
      <p:sp>
        <p:nvSpPr>
          <p:cNvPr id="172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8500"/>
            <a:ext cx="5032375" cy="3484563"/>
          </a:xfrm>
          <a:ln/>
        </p:spPr>
      </p:sp>
      <p:sp>
        <p:nvSpPr>
          <p:cNvPr id="172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D7679-EBF2-493D-AF6B-B9122CD4030E}" type="slidenum">
              <a:rPr lang="en-US"/>
              <a:pPr/>
              <a:t>21</a:t>
            </a:fld>
            <a:endParaRPr lang="en-US"/>
          </a:p>
        </p:txBody>
      </p:sp>
      <p:sp>
        <p:nvSpPr>
          <p:cNvPr id="1914882" name="Text Box 2"/>
          <p:cNvSpPr txBox="1">
            <a:spLocks noChangeArrowheads="1"/>
          </p:cNvSpPr>
          <p:nvPr/>
        </p:nvSpPr>
        <p:spPr bwMode="auto">
          <a:xfrm>
            <a:off x="2185988" y="698500"/>
            <a:ext cx="2643187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488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927100" y="4418013"/>
            <a:ext cx="5154613" cy="4181475"/>
          </a:xfrm>
          <a:ln/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6D439-D040-4E8D-B6CA-C0F6067B5081}" type="slidenum">
              <a:rPr lang="en-US"/>
              <a:pPr/>
              <a:t>22</a:t>
            </a:fld>
            <a:endParaRPr lang="en-US"/>
          </a:p>
        </p:txBody>
      </p:sp>
      <p:sp>
        <p:nvSpPr>
          <p:cNvPr id="56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6913"/>
            <a:ext cx="5033962" cy="3486150"/>
          </a:xfrm>
          <a:ln/>
        </p:spPr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6392"/>
            <a:ext cx="5608320" cy="418378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97EB3B-EE83-4BAC-8AA2-995990709A06}" type="slidenum">
              <a:rPr lang="en-US"/>
              <a:pPr/>
              <a:t>37</a:t>
            </a:fld>
            <a:endParaRPr lang="en-US"/>
          </a:p>
        </p:txBody>
      </p:sp>
      <p:sp>
        <p:nvSpPr>
          <p:cNvPr id="1876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99683B-7A9E-43EB-88EA-A6DF030E4F81}" type="slidenum">
              <a:rPr lang="en-US"/>
              <a:pPr/>
              <a:t>38</a:t>
            </a:fld>
            <a:endParaRPr lang="en-US"/>
          </a:p>
        </p:txBody>
      </p:sp>
      <p:sp>
        <p:nvSpPr>
          <p:cNvPr id="1879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F7E479-59B9-41A6-A1F8-82D6D7EE6597}" type="slidenum">
              <a:rPr lang="en-US"/>
              <a:pPr/>
              <a:t>39</a:t>
            </a:fld>
            <a:endParaRPr lang="en-US"/>
          </a:p>
        </p:txBody>
      </p:sp>
      <p:sp>
        <p:nvSpPr>
          <p:cNvPr id="188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C683FA-87FF-4964-8630-DAB7ECB3D510}" type="slidenum">
              <a:rPr lang="en-US"/>
              <a:pPr/>
              <a:t>40</a:t>
            </a:fld>
            <a:endParaRPr lang="en-US"/>
          </a:p>
        </p:txBody>
      </p:sp>
      <p:sp>
        <p:nvSpPr>
          <p:cNvPr id="188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F5512-F4CF-4B0A-A3C6-FE2434886D4F}" type="slidenum">
              <a:rPr lang="en-US"/>
              <a:pPr/>
              <a:t>49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6913"/>
            <a:ext cx="5033962" cy="3486150"/>
          </a:xfrm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619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B51A6-AC3E-4CA8-BA68-1A917F22B745}" type="slidenum">
              <a:rPr lang="en-US"/>
              <a:pPr/>
              <a:t>52</a:t>
            </a:fld>
            <a:endParaRPr lang="en-US"/>
          </a:p>
        </p:txBody>
      </p:sp>
      <p:sp>
        <p:nvSpPr>
          <p:cNvPr id="186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8500"/>
            <a:ext cx="5033962" cy="3486150"/>
          </a:xfrm>
          <a:solidFill>
            <a:srgbClr val="FFFFFF"/>
          </a:solidFill>
          <a:ln/>
        </p:spPr>
      </p:sp>
      <p:sp>
        <p:nvSpPr>
          <p:cNvPr id="186880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ln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098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48132" name="Slide Number Placeholder 3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D6577D1D-3B54-4087-B87A-CF5B196C5C2C}" type="slidenum">
              <a:rPr lang="en-US" sz="1200">
                <a:latin typeface="Calibri" pitchFamily="34" charset="0"/>
              </a:rPr>
              <a:pPr algn="r"/>
              <a:t>60</a:t>
            </a:fld>
            <a:endParaRPr 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6024-AD70-4B33-904D-D89EF0B73B7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80F054D-6E90-459A-BE4D-0BE66221D57D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80F054D-6E90-459A-BE4D-0BE66221D57D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6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80F054D-6E90-459A-BE4D-0BE66221D57D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0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80F054D-6E90-459A-BE4D-0BE66221D57D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E3B58-F885-49AA-860E-8297BBCCE479}" type="slidenum">
              <a:rPr lang="en-US"/>
              <a:pPr/>
              <a:t>9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D5D7A9-8814-494A-BE2F-1EBA00CC956D}" type="slidenum">
              <a:rPr lang="en-US"/>
              <a:pPr/>
              <a:t>10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F3F9B9-E8E5-4A5F-A59B-B7BCDD4DB827}" type="slidenum">
              <a:rPr lang="en-US"/>
              <a:pPr/>
              <a:t>14</a:t>
            </a:fld>
            <a:endParaRPr lang="en-US"/>
          </a:p>
        </p:txBody>
      </p:sp>
      <p:sp>
        <p:nvSpPr>
          <p:cNvPr id="181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733438-A86E-486A-8888-8BB912C51E0F}" type="slidenum">
              <a:rPr lang="en-US"/>
              <a:pPr/>
              <a:t>15</a:t>
            </a:fld>
            <a:endParaRPr lang="en-US"/>
          </a:p>
        </p:txBody>
      </p:sp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22FD4-1A47-4D57-AF9C-587545D8493D}" type="slidenum">
              <a:rPr lang="en-US"/>
              <a:pPr/>
              <a:t>16</a:t>
            </a:fld>
            <a:endParaRPr lang="en-US"/>
          </a:p>
        </p:txBody>
      </p:sp>
      <p:sp>
        <p:nvSpPr>
          <p:cNvPr id="173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8500"/>
            <a:ext cx="5032375" cy="3484563"/>
          </a:xfrm>
          <a:ln/>
        </p:spPr>
      </p:sp>
      <p:sp>
        <p:nvSpPr>
          <p:cNvPr id="173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9E8CE-BB44-43E6-88E5-AB3D45434747}" type="slidenum">
              <a:rPr lang="en-US"/>
              <a:pPr/>
              <a:t>17</a:t>
            </a:fld>
            <a:endParaRPr lang="en-US"/>
          </a:p>
        </p:txBody>
      </p:sp>
      <p:sp>
        <p:nvSpPr>
          <p:cNvPr id="162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698500"/>
            <a:ext cx="5032375" cy="3484563"/>
          </a:xfrm>
          <a:ln/>
        </p:spPr>
      </p:sp>
      <p:sp>
        <p:nvSpPr>
          <p:cNvPr id="162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C536AD-46D4-4A51-83C9-54430FD4C960}" type="slidenum">
              <a:rPr lang="en-US"/>
              <a:pPr/>
              <a:t>18</a:t>
            </a:fld>
            <a:endParaRPr lang="en-US"/>
          </a:p>
        </p:txBody>
      </p:sp>
      <p:sp>
        <p:nvSpPr>
          <p:cNvPr id="161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693738"/>
            <a:ext cx="5002212" cy="3463925"/>
          </a:xfrm>
          <a:ln/>
        </p:spPr>
      </p:sp>
      <p:sp>
        <p:nvSpPr>
          <p:cNvPr id="161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9438"/>
            <a:ext cx="5140325" cy="423545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6925" cy="1470025"/>
          </a:xfrm>
          <a:noFill/>
        </p:spPr>
        <p:txBody>
          <a:bodyPr/>
          <a:lstStyle>
            <a:lvl1pPr>
              <a:defRPr>
                <a:solidFill>
                  <a:srgbClr val="A2800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71054" name="Rectangle 14"/>
          <p:cNvSpPr>
            <a:spLocks noChangeArrowheads="1"/>
          </p:cNvSpPr>
          <p:nvPr/>
        </p:nvSpPr>
        <p:spPr bwMode="auto">
          <a:xfrm>
            <a:off x="0" y="0"/>
            <a:ext cx="9902825" cy="1447800"/>
          </a:xfrm>
          <a:prstGeom prst="rect">
            <a:avLst/>
          </a:prstGeom>
          <a:solidFill>
            <a:schemeClr val="bg1">
              <a:alpha val="5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en-GB" sz="2800" b="0" i="0">
              <a:solidFill>
                <a:srgbClr val="003366"/>
              </a:solidFill>
              <a:latin typeface="Arial" charset="0"/>
            </a:endParaRPr>
          </a:p>
        </p:txBody>
      </p:sp>
      <p:grpSp>
        <p:nvGrpSpPr>
          <p:cNvPr id="471055" name="Group 15"/>
          <p:cNvGrpSpPr>
            <a:grpSpLocks/>
          </p:cNvGrpSpPr>
          <p:nvPr userDrawn="1"/>
        </p:nvGrpSpPr>
        <p:grpSpPr bwMode="auto">
          <a:xfrm>
            <a:off x="0" y="6391275"/>
            <a:ext cx="4875213" cy="466725"/>
            <a:chOff x="0" y="4026"/>
            <a:chExt cx="3071" cy="294"/>
          </a:xfrm>
        </p:grpSpPr>
        <p:pic>
          <p:nvPicPr>
            <p:cNvPr id="471057" name="Picture 17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026"/>
              <a:ext cx="2118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1058" name="Picture 1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83104" t="14201" b="7143"/>
            <a:stretch>
              <a:fillRect/>
            </a:stretch>
          </p:blipFill>
          <p:spPr bwMode="auto">
            <a:xfrm>
              <a:off x="2111" y="4032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7913" y="0"/>
            <a:ext cx="2474912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7275513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447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0813" y="16002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0813" y="39624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89513" y="1600200"/>
            <a:ext cx="4686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447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0813" y="1600200"/>
            <a:ext cx="4686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89513" y="16002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89513" y="3962400"/>
            <a:ext cx="46863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97668" cy="681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7571" y="914400"/>
            <a:ext cx="4576618" cy="5100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236" y="914400"/>
            <a:ext cx="4578338" cy="5100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146136" y="6429376"/>
            <a:ext cx="2305501" cy="314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18-Dec-2009</a:t>
            </a:r>
          </a:p>
        </p:txBody>
      </p:sp>
    </p:spTree>
    <p:extLst>
      <p:ext uri="{BB962C8B-B14F-4D97-AF65-F5344CB8AC3E}">
        <p14:creationId xmlns:p14="http://schemas.microsoft.com/office/powerpoint/2010/main" val="24463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89E0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13" y="1600200"/>
            <a:ext cx="4686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513" y="1600200"/>
            <a:ext cx="4686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2825" cy="1447800"/>
          </a:xfrm>
          <a:prstGeom prst="rect">
            <a:avLst/>
          </a:prstGeom>
          <a:solidFill>
            <a:schemeClr val="bg1">
              <a:alpha val="5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Local Structure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813" y="1600200"/>
            <a:ext cx="9525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1044" name="Group 20"/>
          <p:cNvGrpSpPr>
            <a:grpSpLocks/>
          </p:cNvGrpSpPr>
          <p:nvPr userDrawn="1"/>
        </p:nvGrpSpPr>
        <p:grpSpPr bwMode="auto">
          <a:xfrm>
            <a:off x="0" y="6391275"/>
            <a:ext cx="9675812" cy="466725"/>
            <a:chOff x="0" y="4026"/>
            <a:chExt cx="5652" cy="294"/>
          </a:xfrm>
        </p:grpSpPr>
        <p:sp>
          <p:nvSpPr>
            <p:cNvPr id="1034" name="Text Box 10"/>
            <p:cNvSpPr txBox="1">
              <a:spLocks noChangeArrowheads="1"/>
            </p:cNvSpPr>
            <p:nvPr/>
          </p:nvSpPr>
          <p:spPr bwMode="auto">
            <a:xfrm>
              <a:off x="4043" y="4050"/>
              <a:ext cx="160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i="0" dirty="0">
                  <a:solidFill>
                    <a:srgbClr val="003366"/>
                  </a:solidFill>
                  <a:latin typeface="Georgia" pitchFamily="18" charset="0"/>
                </a:rPr>
                <a:t>HTTP</a:t>
              </a:r>
              <a:r>
                <a:rPr lang="en-US" sz="1200" i="0" dirty="0" smtClean="0">
                  <a:solidFill>
                    <a:srgbClr val="003366"/>
                  </a:solidFill>
                  <a:latin typeface="Georgia" pitchFamily="18" charset="0"/>
                </a:rPr>
                <a:t>://thebillingegroup.com</a:t>
              </a:r>
              <a:endParaRPr lang="en-US" sz="1200" i="0" dirty="0">
                <a:solidFill>
                  <a:srgbClr val="003366"/>
                </a:solidFill>
                <a:latin typeface="Georgia" pitchFamily="18" charset="0"/>
              </a:endParaRPr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0" y="4026"/>
              <a:ext cx="2118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1" name="Picture 17"/>
            <p:cNvPicPr>
              <a:picLocks noChangeAspect="1" noChangeArrowheads="1"/>
            </p:cNvPicPr>
            <p:nvPr userDrawn="1"/>
          </p:nvPicPr>
          <p:blipFill>
            <a:blip r:embed="rId17" cstate="print"/>
            <a:srcRect l="83104" t="14201" b="7143"/>
            <a:stretch>
              <a:fillRect/>
            </a:stretch>
          </p:blipFill>
          <p:spPr bwMode="auto">
            <a:xfrm>
              <a:off x="2111" y="4032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C89E0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4D4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.png"/><Relationship Id="rId5" Type="http://schemas.openxmlformats.org/officeDocument/2006/relationships/image" Target="../media/image116.jpe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3.png"/><Relationship Id="rId9" Type="http://schemas.openxmlformats.org/officeDocument/2006/relationships/image" Target="../media/image119.g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8416925" cy="1447800"/>
          </a:xfrm>
        </p:spPr>
        <p:txBody>
          <a:bodyPr/>
          <a:lstStyle/>
          <a:p>
            <a:r>
              <a:rPr lang="en-US" dirty="0" smtClean="0"/>
              <a:t>PDF analysis of nanostructured materials</a:t>
            </a:r>
            <a:endParaRPr lang="en-GB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581400"/>
            <a:ext cx="7540625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800000"/>
                </a:solidFill>
              </a:rPr>
              <a:t>S.J.L. </a:t>
            </a:r>
            <a:r>
              <a:rPr lang="en-GB" sz="2000" dirty="0" err="1">
                <a:solidFill>
                  <a:srgbClr val="800000"/>
                </a:solidFill>
              </a:rPr>
              <a:t>Billinge</a:t>
            </a:r>
            <a:endParaRPr lang="en-GB" sz="2000" dirty="0">
              <a:solidFill>
                <a:srgbClr val="800000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1800" i="1" dirty="0"/>
              <a:t>Department of Applied Physics and Applied Mathematics</a:t>
            </a:r>
          </a:p>
          <a:p>
            <a:pPr>
              <a:lnSpc>
                <a:spcPct val="110000"/>
              </a:lnSpc>
            </a:pPr>
            <a:r>
              <a:rPr lang="en-GB" sz="1800" i="1" dirty="0"/>
              <a:t>Columbia University,</a:t>
            </a:r>
          </a:p>
          <a:p>
            <a:pPr>
              <a:lnSpc>
                <a:spcPct val="110000"/>
              </a:lnSpc>
            </a:pPr>
            <a:r>
              <a:rPr lang="en-GB" sz="1800" i="1" dirty="0"/>
              <a:t>CMPMS, Brookhaven National Laboratory</a:t>
            </a:r>
          </a:p>
          <a:p>
            <a:pPr>
              <a:lnSpc>
                <a:spcPct val="110000"/>
              </a:lnSpc>
            </a:pPr>
            <a:endParaRPr lang="en-GB" sz="1800" dirty="0">
              <a:solidFill>
                <a:srgbClr val="339933"/>
              </a:solidFill>
            </a:endParaRPr>
          </a:p>
          <a:p>
            <a:pPr>
              <a:lnSpc>
                <a:spcPct val="110000"/>
              </a:lnSpc>
            </a:pPr>
            <a:endParaRPr lang="en-GB" sz="1600" dirty="0">
              <a:solidFill>
                <a:srgbClr val="339933"/>
              </a:solidFill>
            </a:endParaRPr>
          </a:p>
        </p:txBody>
      </p:sp>
      <p:sp>
        <p:nvSpPr>
          <p:cNvPr id="835588" name="Text Box 4"/>
          <p:cNvSpPr txBox="1">
            <a:spLocks noChangeArrowheads="1"/>
          </p:cNvSpPr>
          <p:nvPr/>
        </p:nvSpPr>
        <p:spPr bwMode="auto">
          <a:xfrm>
            <a:off x="1050925" y="8794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 b="0" i="0">
              <a:latin typeface="Times New Roman" pitchFamily="18" charset="0"/>
            </a:endParaRPr>
          </a:p>
        </p:txBody>
      </p:sp>
      <p:sp>
        <p:nvSpPr>
          <p:cNvPr id="835590" name="Text Box 6"/>
          <p:cNvSpPr txBox="1">
            <a:spLocks noChangeArrowheads="1"/>
          </p:cNvSpPr>
          <p:nvPr/>
        </p:nvSpPr>
        <p:spPr bwMode="auto">
          <a:xfrm>
            <a:off x="4799013" y="5105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b="0" i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835591" name="Picture 7" descr="ns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6613" y="5029200"/>
            <a:ext cx="1219200" cy="1219200"/>
          </a:xfrm>
          <a:prstGeom prst="rect">
            <a:avLst/>
          </a:prstGeom>
          <a:noFill/>
        </p:spPr>
      </p:pic>
      <p:pic>
        <p:nvPicPr>
          <p:cNvPr id="835592" name="Picture 8" descr="logo_doeb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513" y="5029200"/>
            <a:ext cx="1206500" cy="1249363"/>
          </a:xfrm>
          <a:prstGeom prst="rect">
            <a:avLst/>
          </a:prstGeom>
          <a:noFill/>
        </p:spPr>
      </p:pic>
      <p:sp>
        <p:nvSpPr>
          <p:cNvPr id="2" name="AutoShape 2" descr="http://www.iycr2014.org/__data/assets/image/0003/81399/PDC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</a:t>
            </a:r>
          </a:p>
        </p:txBody>
      </p:sp>
      <p:pic>
        <p:nvPicPr>
          <p:cNvPr id="459779" name="Picture 3" descr="warr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4038600" cy="30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9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5486400" cy="10668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>
                <a:solidFill>
                  <a:srgbClr val="336699"/>
                </a:solidFill>
                <a:cs typeface="Times New Roman" pitchFamily="18" charset="0"/>
              </a:rPr>
              <a:t>Tarasov, L. P., and Warren, B. E., (1936) </a:t>
            </a:r>
            <a:r>
              <a:rPr lang="en-US" sz="1800" i="1">
                <a:solidFill>
                  <a:srgbClr val="336699"/>
                </a:solidFill>
                <a:cs typeface="Times New Roman" pitchFamily="18" charset="0"/>
              </a:rPr>
              <a:t>J. Chem. Phys</a:t>
            </a:r>
            <a:r>
              <a:rPr lang="en-US" sz="1800">
                <a:solidFill>
                  <a:srgbClr val="336699"/>
                </a:solidFill>
                <a:cs typeface="Times New Roman" pitchFamily="18" charset="0"/>
              </a:rPr>
              <a:t>., </a:t>
            </a:r>
            <a:r>
              <a:rPr lang="en-US" sz="1800" b="1">
                <a:solidFill>
                  <a:srgbClr val="336699"/>
                </a:solidFill>
                <a:cs typeface="Times New Roman" pitchFamily="18" charset="0"/>
              </a:rPr>
              <a:t>4</a:t>
            </a:r>
            <a:r>
              <a:rPr lang="en-US" sz="1800">
                <a:solidFill>
                  <a:srgbClr val="336699"/>
                </a:solidFill>
                <a:cs typeface="Times New Roman" pitchFamily="18" charset="0"/>
              </a:rPr>
              <a:t>, 236.</a:t>
            </a:r>
            <a:r>
              <a:rPr lang="en-US" sz="1800">
                <a:solidFill>
                  <a:srgbClr val="336699"/>
                </a:solidFill>
              </a:rPr>
              <a:t> 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336699"/>
                </a:solidFill>
              </a:rPr>
              <a:t>X-ray PDFs of molten sodium</a:t>
            </a:r>
          </a:p>
        </p:txBody>
      </p:sp>
      <p:grpSp>
        <p:nvGrpSpPr>
          <p:cNvPr id="459781" name="Group 5"/>
          <p:cNvGrpSpPr>
            <a:grpSpLocks/>
          </p:cNvGrpSpPr>
          <p:nvPr/>
        </p:nvGrpSpPr>
        <p:grpSpPr bwMode="auto">
          <a:xfrm>
            <a:off x="6019800" y="1752600"/>
            <a:ext cx="2667000" cy="4610100"/>
            <a:chOff x="3792" y="1104"/>
            <a:chExt cx="1680" cy="2904"/>
          </a:xfrm>
        </p:grpSpPr>
        <p:pic>
          <p:nvPicPr>
            <p:cNvPr id="45978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104"/>
              <a:ext cx="1488" cy="1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33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978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400"/>
              <a:ext cx="1680" cy="1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33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9784" name="Text Box 8"/>
          <p:cNvSpPr txBox="1">
            <a:spLocks noChangeArrowheads="1"/>
          </p:cNvSpPr>
          <p:nvPr/>
        </p:nvSpPr>
        <p:spPr bwMode="auto">
          <a:xfrm>
            <a:off x="914400" y="1371600"/>
            <a:ext cx="48006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 i="0">
                <a:solidFill>
                  <a:srgbClr val="336699"/>
                </a:solidFill>
                <a:latin typeface="Tahoma" charset="0"/>
              </a:rPr>
              <a:t>Debye and Menke, Z. Phys. (1930)</a:t>
            </a:r>
          </a:p>
          <a:p>
            <a:pPr>
              <a:spcBef>
                <a:spcPct val="50000"/>
              </a:spcBef>
            </a:pPr>
            <a:r>
              <a:rPr lang="en-US" sz="1800" b="0" i="0">
                <a:solidFill>
                  <a:srgbClr val="336699"/>
                </a:solidFill>
                <a:latin typeface="Tahoma" charset="0"/>
              </a:rPr>
              <a:t>PDFs of mercury</a:t>
            </a:r>
          </a:p>
        </p:txBody>
      </p:sp>
    </p:spTree>
    <p:extLst>
      <p:ext uri="{BB962C8B-B14F-4D97-AF65-F5344CB8AC3E}">
        <p14:creationId xmlns:p14="http://schemas.microsoft.com/office/powerpoint/2010/main" val="168937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2" y="1066800"/>
            <a:ext cx="9525000" cy="4572000"/>
          </a:xfrm>
        </p:spPr>
        <p:txBody>
          <a:bodyPr/>
          <a:lstStyle/>
          <a:p>
            <a:r>
              <a:rPr lang="en-US" dirty="0" smtClean="0"/>
              <a:t>1930s-1980s</a:t>
            </a:r>
          </a:p>
          <a:p>
            <a:pPr lvl="1"/>
            <a:r>
              <a:rPr lang="en-US" dirty="0" smtClean="0"/>
              <a:t>lots of low resolution work on liquids and glasses</a:t>
            </a:r>
          </a:p>
          <a:p>
            <a:pPr lvl="1"/>
            <a:r>
              <a:rPr lang="en-US" dirty="0" smtClean="0"/>
              <a:t>Notable work by Rosalind Franklin on disordered carbons in the 1950’s right before she did the x-ray work for the discovery of the double-helix</a:t>
            </a:r>
          </a:p>
          <a:p>
            <a:r>
              <a:rPr lang="en-US" dirty="0" smtClean="0"/>
              <a:t>1980’s =&gt; </a:t>
            </a:r>
          </a:p>
          <a:p>
            <a:pPr lvl="1"/>
            <a:r>
              <a:rPr lang="en-US" dirty="0" smtClean="0"/>
              <a:t>first dedicated synchrotron sources (more flux at higher energies, 30 </a:t>
            </a:r>
            <a:r>
              <a:rPr lang="en-US" dirty="0" err="1" smtClean="0"/>
              <a:t>keV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First spallation pulsed neutron sources (</a:t>
            </a:r>
            <a:r>
              <a:rPr lang="en-US" dirty="0" err="1" smtClean="0"/>
              <a:t>undermoderated</a:t>
            </a:r>
            <a:r>
              <a:rPr lang="en-US" dirty="0" smtClean="0"/>
              <a:t> so more epithermal neutrons)</a:t>
            </a:r>
          </a:p>
          <a:p>
            <a:r>
              <a:rPr lang="en-US" dirty="0" smtClean="0"/>
              <a:t>1990’s =&gt;</a:t>
            </a:r>
          </a:p>
          <a:p>
            <a:pPr lvl="1"/>
            <a:r>
              <a:rPr lang="en-US" dirty="0" smtClean="0"/>
              <a:t>First meaningful PDFs on well ordered materials</a:t>
            </a:r>
          </a:p>
          <a:p>
            <a:pPr lvl="1"/>
            <a:r>
              <a:rPr lang="en-US" dirty="0" smtClean="0"/>
              <a:t>Quantitative structural modeling</a:t>
            </a:r>
          </a:p>
          <a:p>
            <a:r>
              <a:rPr lang="en-US" dirty="0" smtClean="0"/>
              <a:t>2000’s =&gt;</a:t>
            </a:r>
          </a:p>
          <a:p>
            <a:pPr lvl="1"/>
            <a:r>
              <a:rPr lang="en-US" dirty="0" smtClean="0"/>
              <a:t>2D detectors (</a:t>
            </a:r>
            <a:r>
              <a:rPr lang="en-US" dirty="0" err="1" smtClean="0"/>
              <a:t>RaPDF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Good computing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484812" cy="1066800"/>
          </a:xfrm>
        </p:spPr>
        <p:txBody>
          <a:bodyPr/>
          <a:lstStyle/>
          <a:p>
            <a:r>
              <a:rPr lang="en-US" dirty="0" smtClean="0"/>
              <a:t>Complex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990600"/>
            <a:ext cx="5486399" cy="4572000"/>
          </a:xfrm>
        </p:spPr>
        <p:txBody>
          <a:bodyPr/>
          <a:lstStyle/>
          <a:p>
            <a:r>
              <a:rPr lang="en-US" dirty="0" err="1" smtClean="0"/>
              <a:t>Photovoltaics</a:t>
            </a:r>
            <a:r>
              <a:rPr lang="en-US" dirty="0" smtClean="0"/>
              <a:t> with improved efficiency</a:t>
            </a:r>
          </a:p>
          <a:p>
            <a:pPr lvl="1"/>
            <a:r>
              <a:rPr lang="en-US" dirty="0" err="1" smtClean="0"/>
              <a:t>Nanoparticles</a:t>
            </a:r>
            <a:r>
              <a:rPr lang="en-US" dirty="0" smtClean="0"/>
              <a:t> in the light collecting layer</a:t>
            </a:r>
          </a:p>
          <a:p>
            <a:r>
              <a:rPr lang="en-US" dirty="0" smtClean="0"/>
              <a:t>High energy density batteries</a:t>
            </a:r>
          </a:p>
          <a:p>
            <a:pPr lvl="1"/>
            <a:r>
              <a:rPr lang="en-US" dirty="0" smtClean="0"/>
              <a:t>Electrodes</a:t>
            </a:r>
          </a:p>
          <a:p>
            <a:pPr lvl="1"/>
            <a:r>
              <a:rPr lang="en-US" dirty="0" smtClean="0"/>
              <a:t>Electrolytes</a:t>
            </a:r>
          </a:p>
          <a:p>
            <a:r>
              <a:rPr lang="en-US" dirty="0" smtClean="0"/>
              <a:t>Fuel cells for transportation applications</a:t>
            </a:r>
          </a:p>
          <a:p>
            <a:pPr lvl="1"/>
            <a:r>
              <a:rPr lang="en-US" dirty="0" smtClean="0"/>
              <a:t>Electrodes</a:t>
            </a:r>
          </a:p>
          <a:p>
            <a:pPr lvl="1"/>
            <a:r>
              <a:rPr lang="en-US" dirty="0" smtClean="0"/>
              <a:t>Electrolytes</a:t>
            </a:r>
          </a:p>
          <a:p>
            <a:pPr lvl="1"/>
            <a:r>
              <a:rPr lang="en-US" dirty="0" smtClean="0"/>
              <a:t>Catalysts</a:t>
            </a:r>
          </a:p>
          <a:p>
            <a:pPr lvl="1"/>
            <a:r>
              <a:rPr lang="en-US" dirty="0" smtClean="0"/>
              <a:t>Hydrogen storage</a:t>
            </a:r>
          </a:p>
          <a:p>
            <a:r>
              <a:rPr lang="en-US" dirty="0" smtClean="0"/>
              <a:t>Sequestration</a:t>
            </a:r>
          </a:p>
          <a:p>
            <a:pPr lvl="1"/>
            <a:r>
              <a:rPr lang="en-US" dirty="0" smtClean="0"/>
              <a:t>Functionalized </a:t>
            </a:r>
            <a:r>
              <a:rPr lang="en-US" dirty="0" err="1" smtClean="0"/>
              <a:t>mesoporous</a:t>
            </a:r>
            <a:r>
              <a:rPr lang="en-US" dirty="0" smtClean="0"/>
              <a:t> materials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740802" name="Picture 2" descr="Fig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0325" y="2971800"/>
            <a:ext cx="4762500" cy="3467100"/>
          </a:xfrm>
          <a:prstGeom prst="rect">
            <a:avLst/>
          </a:prstGeom>
          <a:noFill/>
        </p:spPr>
      </p:pic>
      <p:pic>
        <p:nvPicPr>
          <p:cNvPr id="1740804" name="Picture 4" descr="Fig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812" y="0"/>
            <a:ext cx="4191000" cy="33337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951412" y="6410980"/>
            <a:ext cx="49514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 smtClean="0">
                <a:latin typeface="+mn-lt"/>
              </a:rPr>
              <a:t>Image credits: 10.1126/science.1185509</a:t>
            </a:r>
          </a:p>
          <a:p>
            <a:r>
              <a:rPr lang="en-US" sz="1400" b="0" i="0" dirty="0" smtClean="0">
                <a:latin typeface="+mn-lt"/>
              </a:rPr>
              <a:t>U. Uppsala</a:t>
            </a:r>
            <a:endParaRPr lang="en-US" sz="1400" b="0" i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Nanostructure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50812" y="1752600"/>
            <a:ext cx="9525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b="0" i="0" kern="0" smtClean="0"/>
              <a:t>We want to engineer materials at the nanoscale</a:t>
            </a:r>
          </a:p>
          <a:p>
            <a:endParaRPr lang="en-US" b="0" i="0" kern="0" smtClean="0"/>
          </a:p>
          <a:p>
            <a:endParaRPr lang="en-US" b="0" i="0" kern="0" smtClean="0"/>
          </a:p>
          <a:p>
            <a:r>
              <a:rPr lang="en-US" b="0" i="0" kern="0" smtClean="0"/>
              <a:t>But we can’t even solve the atomic structure at the nanoscale:</a:t>
            </a:r>
          </a:p>
          <a:p>
            <a:endParaRPr lang="en-US" b="0" i="0" kern="0" smtClean="0"/>
          </a:p>
          <a:p>
            <a:pPr algn="ctr">
              <a:buFontTx/>
              <a:buNone/>
            </a:pPr>
            <a:r>
              <a:rPr lang="en-US" b="0" i="0" kern="0" smtClean="0">
                <a:solidFill>
                  <a:srgbClr val="800000"/>
                </a:solidFill>
              </a:rPr>
              <a:t>The nanostructure problem</a:t>
            </a:r>
            <a:endParaRPr lang="en-US" b="0" i="0" kern="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1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Crystal Structure Problem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67075" y="1600200"/>
            <a:ext cx="6408738" cy="45720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sz="2000" dirty="0"/>
              <a:t>Problem: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1800" dirty="0"/>
              <a:t>Here is a crystal, what is its structure?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/>
              <a:t>Solution: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Give it to your grad student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She puts it on the x-ray machine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…Pushes the button</a:t>
            </a:r>
          </a:p>
          <a:p>
            <a:pPr marL="1295400" lvl="2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Machine tells you the structure</a:t>
            </a:r>
          </a:p>
          <a:p>
            <a:pPr marL="1295400" lvl="2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Or Machine gets stuck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Throw away the crystal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r>
              <a:rPr lang="en-US" sz="1800" dirty="0"/>
              <a:t>Make it the subject of her thesis 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endParaRPr lang="en-US" sz="1800" dirty="0"/>
          </a:p>
          <a:p>
            <a:pPr marL="838200" lvl="1" indent="-381000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rgbClr val="800000"/>
                </a:solidFill>
              </a:rPr>
              <a:t>Crystallography is largely a solved problem</a:t>
            </a:r>
          </a:p>
        </p:txBody>
      </p:sp>
      <p:pic>
        <p:nvPicPr>
          <p:cNvPr id="1810436" name="Picture 4"/>
          <p:cNvPicPr>
            <a:picLocks noChangeAspect="1" noChangeArrowheads="1"/>
          </p:cNvPicPr>
          <p:nvPr/>
        </p:nvPicPr>
        <p:blipFill>
          <a:blip r:embed="rId3" cstate="print"/>
          <a:srcRect r="34694"/>
          <a:stretch>
            <a:fillRect/>
          </a:stretch>
        </p:blipFill>
        <p:spPr bwMode="auto">
          <a:xfrm>
            <a:off x="684213" y="1752600"/>
            <a:ext cx="2438400" cy="332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10437" name="Text Box 5"/>
          <p:cNvSpPr txBox="1">
            <a:spLocks noChangeArrowheads="1"/>
          </p:cNvSpPr>
          <p:nvPr/>
        </p:nvSpPr>
        <p:spPr bwMode="auto">
          <a:xfrm>
            <a:off x="0" y="5334000"/>
            <a:ext cx="3733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i="0">
                <a:solidFill>
                  <a:srgbClr val="4D4D4D"/>
                </a:solidFill>
                <a:latin typeface="Arial" charset="0"/>
              </a:rPr>
              <a:t>From LiGaTe2: A New Highly Nonlinear Chalcopyrite Optical Crystal for the Mid-IR</a:t>
            </a:r>
            <a:br>
              <a:rPr lang="en-US" sz="1400" b="0" i="0">
                <a:solidFill>
                  <a:srgbClr val="4D4D4D"/>
                </a:solidFill>
                <a:latin typeface="Arial" charset="0"/>
              </a:rPr>
            </a:br>
            <a:r>
              <a:rPr lang="en-US" sz="1400" b="0" i="0">
                <a:solidFill>
                  <a:srgbClr val="4D4D4D"/>
                </a:solidFill>
                <a:latin typeface="Arial" charset="0"/>
              </a:rPr>
              <a:t>L. Isaenko, et al., J. Crystal Growth, 5, 1325 – 1329 (2005)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812487" name="Picture 7" descr="Magnetite_d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3657600" cy="3260725"/>
          </a:xfrm>
          <a:prstGeom prst="rect">
            <a:avLst/>
          </a:prstGeom>
          <a:noFill/>
        </p:spPr>
      </p:pic>
      <p:sp>
        <p:nvSpPr>
          <p:cNvPr id="181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Nanostructure Problem</a:t>
            </a:r>
          </a:p>
        </p:txBody>
      </p:sp>
      <p:sp>
        <p:nvSpPr>
          <p:cNvPr id="1812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3213" y="1371600"/>
            <a:ext cx="5129212" cy="2667000"/>
          </a:xfrm>
        </p:spPr>
        <p:txBody>
          <a:bodyPr/>
          <a:lstStyle/>
          <a:p>
            <a:pPr marL="457200" indent="-457200"/>
            <a:r>
              <a:rPr lang="en-US"/>
              <a:t>Problem:</a:t>
            </a:r>
          </a:p>
          <a:p>
            <a:pPr marL="838200" lvl="1" indent="-381000"/>
            <a:r>
              <a:rPr lang="en-US"/>
              <a:t>Here is a nanoparticle, what is its structure?</a:t>
            </a:r>
          </a:p>
          <a:p>
            <a:pPr marL="457200" indent="-457200"/>
            <a:r>
              <a:rPr lang="en-US"/>
              <a:t>Solution:</a:t>
            </a:r>
          </a:p>
          <a:p>
            <a:pPr marL="838200" lvl="1" indent="-381000">
              <a:buFontTx/>
              <a:buAutoNum type="arabicPeriod"/>
            </a:pPr>
            <a:r>
              <a:rPr lang="en-US"/>
              <a:t>Give it to your grad student</a:t>
            </a:r>
          </a:p>
          <a:p>
            <a:pPr marL="838200" lvl="1" indent="-381000">
              <a:buFontTx/>
              <a:buAutoNum type="arabicPeriod"/>
            </a:pPr>
            <a:r>
              <a:rPr lang="en-US"/>
              <a:t>She puts it on the x-ray machine</a:t>
            </a:r>
          </a:p>
          <a:p>
            <a:pPr marL="838200" lvl="1" indent="-381000">
              <a:buFontTx/>
              <a:buAutoNum type="arabicPeriod"/>
            </a:pPr>
            <a:r>
              <a:rPr lang="en-US"/>
              <a:t>…Pushes the button</a:t>
            </a:r>
          </a:p>
          <a:p>
            <a:pPr marL="1752600" lvl="3" indent="-381000">
              <a:buFontTx/>
              <a:buAutoNum type="arabicPeriod"/>
            </a:pPr>
            <a:endParaRPr lang="en-US"/>
          </a:p>
          <a:p>
            <a:pPr marL="838200" lvl="1" indent="-381000">
              <a:buFontTx/>
              <a:buNone/>
            </a:pPr>
            <a:endParaRPr lang="en-US"/>
          </a:p>
          <a:p>
            <a:pPr marL="838200" lvl="1" indent="-381000">
              <a:buFontTx/>
              <a:buNone/>
            </a:pPr>
            <a:endParaRPr lang="en-US"/>
          </a:p>
          <a:p>
            <a:pPr marL="838200" lvl="1" indent="-381000">
              <a:buFontTx/>
              <a:buNone/>
            </a:pPr>
            <a:endParaRPr lang="en-US">
              <a:solidFill>
                <a:srgbClr val="800000"/>
              </a:solidFill>
            </a:endParaRPr>
          </a:p>
          <a:p>
            <a:pPr marL="838200" lvl="1" indent="-381000">
              <a:buFontTx/>
              <a:buNone/>
            </a:pPr>
            <a:endParaRPr lang="en-US">
              <a:solidFill>
                <a:srgbClr val="800000"/>
              </a:solidFill>
            </a:endParaRPr>
          </a:p>
        </p:txBody>
      </p:sp>
      <p:pic>
        <p:nvPicPr>
          <p:cNvPr id="1812485" name="Picture 5" descr="CdSe_nanoparticle_2nm_i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1613" y="4038600"/>
            <a:ext cx="2895600" cy="2378075"/>
          </a:xfrm>
          <a:prstGeom prst="rect">
            <a:avLst/>
          </a:prstGeom>
          <a:noFill/>
        </p:spPr>
      </p:pic>
      <p:sp>
        <p:nvSpPr>
          <p:cNvPr id="1812486" name="Rectangle 6"/>
          <p:cNvSpPr>
            <a:spLocks noChangeArrowheads="1"/>
          </p:cNvSpPr>
          <p:nvPr/>
        </p:nvSpPr>
        <p:spPr bwMode="auto">
          <a:xfrm>
            <a:off x="5713413" y="4724400"/>
            <a:ext cx="381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</a:pPr>
            <a:endParaRPr lang="en-GB" b="0" i="0">
              <a:solidFill>
                <a:srgbClr val="8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48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2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atomic Pair Distribution Function</a:t>
            </a:r>
            <a:endParaRPr lang="en-GB" dirty="0"/>
          </a:p>
        </p:txBody>
      </p:sp>
      <p:pic>
        <p:nvPicPr>
          <p:cNvPr id="1729539" name="Picture 3" descr="raw"/>
          <p:cNvPicPr>
            <a:picLocks noChangeAspect="1" noChangeArrowheads="1"/>
          </p:cNvPicPr>
          <p:nvPr/>
        </p:nvPicPr>
        <p:blipFill>
          <a:blip r:embed="rId4" cstate="print"/>
          <a:srcRect l="6100" t="10544" r="15468" b="7823"/>
          <a:stretch>
            <a:fillRect/>
          </a:stretch>
        </p:blipFill>
        <p:spPr bwMode="auto">
          <a:xfrm>
            <a:off x="914400" y="4191000"/>
            <a:ext cx="4267200" cy="2057400"/>
          </a:xfrm>
          <a:prstGeom prst="rect">
            <a:avLst/>
          </a:prstGeom>
          <a:noFill/>
        </p:spPr>
      </p:pic>
      <p:pic>
        <p:nvPicPr>
          <p:cNvPr id="1729540" name="Picture 4" descr="soq"/>
          <p:cNvPicPr>
            <a:picLocks noChangeAspect="1" noChangeArrowheads="1"/>
          </p:cNvPicPr>
          <p:nvPr/>
        </p:nvPicPr>
        <p:blipFill>
          <a:blip r:embed="rId5" cstate="print"/>
          <a:srcRect l="5231" t="12225" r="14561" b="6830"/>
          <a:stretch>
            <a:fillRect/>
          </a:stretch>
        </p:blipFill>
        <p:spPr bwMode="auto">
          <a:xfrm>
            <a:off x="5257800" y="1371600"/>
            <a:ext cx="4343400" cy="2374900"/>
          </a:xfrm>
          <a:prstGeom prst="rect">
            <a:avLst/>
          </a:prstGeom>
          <a:noFill/>
        </p:spPr>
      </p:pic>
      <p:pic>
        <p:nvPicPr>
          <p:cNvPr id="1729541" name="Picture 5" descr="pdf"/>
          <p:cNvPicPr>
            <a:picLocks noChangeAspect="1" noChangeArrowheads="1"/>
          </p:cNvPicPr>
          <p:nvPr/>
        </p:nvPicPr>
        <p:blipFill>
          <a:blip r:embed="rId6" cstate="print"/>
          <a:srcRect l="5231" t="12225" r="14561" b="8179"/>
          <a:stretch>
            <a:fillRect/>
          </a:stretch>
        </p:blipFill>
        <p:spPr bwMode="auto">
          <a:xfrm>
            <a:off x="5486400" y="4267200"/>
            <a:ext cx="4114800" cy="1905000"/>
          </a:xfrm>
          <a:prstGeom prst="rect">
            <a:avLst/>
          </a:prstGeom>
          <a:noFill/>
        </p:spPr>
      </p:pic>
      <p:pic>
        <p:nvPicPr>
          <p:cNvPr id="1729542" name="Picture 6" descr="powder"/>
          <p:cNvPicPr>
            <a:picLocks noChangeAspect="1" noChangeArrowheads="1"/>
          </p:cNvPicPr>
          <p:nvPr/>
        </p:nvPicPr>
        <p:blipFill>
          <a:blip r:embed="rId7" cstate="print"/>
          <a:srcRect l="4160" t="9375" r="4103" b="10417"/>
          <a:stretch>
            <a:fillRect/>
          </a:stretch>
        </p:blipFill>
        <p:spPr bwMode="auto">
          <a:xfrm>
            <a:off x="1143000" y="1143000"/>
            <a:ext cx="2557463" cy="2895600"/>
          </a:xfrm>
          <a:prstGeom prst="rect">
            <a:avLst/>
          </a:prstGeom>
          <a:noFill/>
        </p:spPr>
      </p:pic>
      <p:sp>
        <p:nvSpPr>
          <p:cNvPr id="1729543" name="Text Box 7"/>
          <p:cNvSpPr txBox="1">
            <a:spLocks noChangeArrowheads="1"/>
          </p:cNvSpPr>
          <p:nvPr/>
        </p:nvSpPr>
        <p:spPr bwMode="auto">
          <a:xfrm>
            <a:off x="1371600" y="4343400"/>
            <a:ext cx="1335088" cy="4667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0" i="0">
                <a:solidFill>
                  <a:srgbClr val="CC3300"/>
                </a:solidFill>
                <a:latin typeface="Times New Roman" pitchFamily="18" charset="0"/>
              </a:rPr>
              <a:t>Raw data</a:t>
            </a:r>
          </a:p>
        </p:txBody>
      </p:sp>
      <p:sp>
        <p:nvSpPr>
          <p:cNvPr id="1729544" name="Text Box 8"/>
          <p:cNvSpPr txBox="1">
            <a:spLocks noChangeArrowheads="1"/>
          </p:cNvSpPr>
          <p:nvPr/>
        </p:nvSpPr>
        <p:spPr bwMode="auto">
          <a:xfrm>
            <a:off x="7086600" y="1447800"/>
            <a:ext cx="2400300" cy="4667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CC3300"/>
                </a:solidFill>
                <a:latin typeface="Times New Roman" pitchFamily="18" charset="0"/>
              </a:rPr>
              <a:t>Structure function</a:t>
            </a:r>
            <a:endParaRPr lang="en-GB" b="0" i="0" dirty="0">
              <a:latin typeface="Times New Roman" pitchFamily="18" charset="0"/>
            </a:endParaRPr>
          </a:p>
        </p:txBody>
      </p:sp>
      <p:sp>
        <p:nvSpPr>
          <p:cNvPr id="1729545" name="AutoShape 9"/>
          <p:cNvSpPr>
            <a:spLocks noChangeArrowheads="1"/>
          </p:cNvSpPr>
          <p:nvPr/>
        </p:nvSpPr>
        <p:spPr bwMode="auto">
          <a:xfrm>
            <a:off x="5334000" y="3429000"/>
            <a:ext cx="4343400" cy="1066800"/>
          </a:xfrm>
          <a:prstGeom prst="downArrow">
            <a:avLst>
              <a:gd name="adj1" fmla="val 80194"/>
              <a:gd name="adj2" fmla="val 27380"/>
            </a:avLst>
          </a:prstGeom>
          <a:solidFill>
            <a:srgbClr val="339933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9546" name="AutoShape 10"/>
          <p:cNvSpPr>
            <a:spLocks noChangeArrowheads="1"/>
          </p:cNvSpPr>
          <p:nvPr/>
        </p:nvSpPr>
        <p:spPr bwMode="auto">
          <a:xfrm>
            <a:off x="2057400" y="3581400"/>
            <a:ext cx="8382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9933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9547" name="AutoShape 11"/>
          <p:cNvSpPr>
            <a:spLocks noChangeArrowheads="1"/>
          </p:cNvSpPr>
          <p:nvPr/>
        </p:nvSpPr>
        <p:spPr bwMode="auto">
          <a:xfrm rot="3268558">
            <a:off x="4381500" y="2781300"/>
            <a:ext cx="533400" cy="1219200"/>
          </a:xfrm>
          <a:prstGeom prst="upArrow">
            <a:avLst>
              <a:gd name="adj1" fmla="val 50000"/>
              <a:gd name="adj2" fmla="val 57143"/>
            </a:avLst>
          </a:prstGeom>
          <a:solidFill>
            <a:srgbClr val="339933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29548" name="Object 12"/>
          <p:cNvGraphicFramePr>
            <a:graphicFrameLocks noChangeAspect="1"/>
          </p:cNvGraphicFramePr>
          <p:nvPr/>
        </p:nvGraphicFramePr>
        <p:xfrm>
          <a:off x="5791200" y="3581400"/>
          <a:ext cx="34290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744" name="Equation" r:id="rId8" imgW="2057400" imgH="393480" progId="Equation.3">
                  <p:embed/>
                </p:oleObj>
              </mc:Choice>
              <mc:Fallback>
                <p:oleObj name="Equation" r:id="rId8" imgW="2057400" imgH="3934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581400"/>
                        <a:ext cx="342900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9549" name="Text Box 13"/>
          <p:cNvSpPr txBox="1">
            <a:spLocks noChangeArrowheads="1"/>
          </p:cNvSpPr>
          <p:nvPr/>
        </p:nvSpPr>
        <p:spPr bwMode="auto">
          <a:xfrm>
            <a:off x="6553200" y="5486400"/>
            <a:ext cx="754063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0" i="0">
                <a:solidFill>
                  <a:srgbClr val="CC3300"/>
                </a:solidFill>
                <a:latin typeface="Times New Roman" pitchFamily="18" charset="0"/>
              </a:rPr>
              <a:t>PDF</a:t>
            </a:r>
            <a:endParaRPr lang="en-GB" b="0" i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9543" grpId="0" animBg="1"/>
      <p:bldP spid="1729544" grpId="0" animBg="1"/>
      <p:bldP spid="1729545" grpId="0" animBg="1"/>
      <p:bldP spid="1729546" grpId="0" animBg="1"/>
      <p:bldP spid="1729547" grpId="0" animBg="1"/>
      <p:bldP spid="17295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2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the PDF?</a:t>
            </a:r>
          </a:p>
        </p:txBody>
      </p:sp>
      <p:pic>
        <p:nvPicPr>
          <p:cNvPr id="1625091" name="Picture 3" descr="bucky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-1041" t="15054" r="1041" b="21506"/>
          <a:stretch>
            <a:fillRect/>
          </a:stretch>
        </p:blipFill>
        <p:spPr>
          <a:xfrm>
            <a:off x="3886200" y="1752600"/>
            <a:ext cx="5638800" cy="3990975"/>
          </a:xfrm>
        </p:spPr>
      </p:pic>
      <p:sp>
        <p:nvSpPr>
          <p:cNvPr id="1625092" name="Text Box 4"/>
          <p:cNvSpPr txBox="1">
            <a:spLocks noChangeArrowheads="1"/>
          </p:cNvSpPr>
          <p:nvPr/>
        </p:nvSpPr>
        <p:spPr bwMode="auto">
          <a:xfrm>
            <a:off x="381000" y="1676400"/>
            <a:ext cx="3505200" cy="392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b="0" i="0">
                <a:solidFill>
                  <a:srgbClr val="003366"/>
                </a:solidFill>
                <a:latin typeface="Arial" charset="0"/>
              </a:rPr>
              <a:t>Sit on an atom and look at your neighborhood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0">
                <a:solidFill>
                  <a:srgbClr val="003366"/>
                </a:solidFill>
                <a:latin typeface="Arial" charset="0"/>
              </a:rPr>
              <a:t>G(r)</a:t>
            </a:r>
            <a:r>
              <a:rPr lang="en-US" b="0" i="0">
                <a:solidFill>
                  <a:srgbClr val="003366"/>
                </a:solidFill>
                <a:latin typeface="Arial" charset="0"/>
              </a:rPr>
              <a:t> gives the probability of finding a neighbor at a distance </a:t>
            </a:r>
            <a:r>
              <a:rPr lang="en-US" b="0">
                <a:solidFill>
                  <a:srgbClr val="003366"/>
                </a:solidFill>
                <a:latin typeface="Arial" charset="0"/>
              </a:rPr>
              <a:t>r</a:t>
            </a:r>
            <a:endParaRPr lang="en-US" b="0" i="0">
              <a:solidFill>
                <a:srgbClr val="003366"/>
              </a:solidFill>
              <a:latin typeface="Arial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0" i="0">
                <a:solidFill>
                  <a:srgbClr val="003366"/>
                </a:solidFill>
                <a:latin typeface="Tahoma" pitchFamily="34" charset="0"/>
              </a:rPr>
              <a:t>PDF is</a:t>
            </a:r>
            <a:r>
              <a:rPr lang="en-US" b="0" i="0">
                <a:solidFill>
                  <a:srgbClr val="0066CC"/>
                </a:solidFill>
                <a:latin typeface="Tahoma" pitchFamily="34" charset="0"/>
              </a:rPr>
              <a:t> </a:t>
            </a:r>
            <a:r>
              <a:rPr lang="en-US" b="0" i="0">
                <a:solidFill>
                  <a:srgbClr val="800000"/>
                </a:solidFill>
                <a:latin typeface="Tahoma" pitchFamily="34" charset="0"/>
              </a:rPr>
              <a:t>experimentally accessible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0" i="0">
                <a:solidFill>
                  <a:srgbClr val="003366"/>
                </a:solidFill>
                <a:latin typeface="Tahoma" pitchFamily="34" charset="0"/>
              </a:rPr>
              <a:t>PDF gives the</a:t>
            </a:r>
            <a:r>
              <a:rPr lang="en-US" b="0" i="0">
                <a:solidFill>
                  <a:srgbClr val="0066CC"/>
                </a:solidFill>
                <a:latin typeface="Tahoma" pitchFamily="34" charset="0"/>
              </a:rPr>
              <a:t> </a:t>
            </a:r>
            <a:r>
              <a:rPr lang="en-US" b="0" i="0">
                <a:solidFill>
                  <a:srgbClr val="800000"/>
                </a:solidFill>
                <a:latin typeface="Tahoma" pitchFamily="34" charset="0"/>
              </a:rPr>
              <a:t>local</a:t>
            </a:r>
            <a:r>
              <a:rPr lang="en-US" b="0" i="0">
                <a:solidFill>
                  <a:srgbClr val="0066CC"/>
                </a:solidFill>
                <a:latin typeface="Tahoma" pitchFamily="34" charset="0"/>
              </a:rPr>
              <a:t> </a:t>
            </a:r>
            <a:r>
              <a:rPr lang="en-US" b="0" i="0">
                <a:solidFill>
                  <a:srgbClr val="003366"/>
                </a:solidFill>
                <a:latin typeface="Tahoma" pitchFamily="34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9617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1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there is no information at high-Q…?</a:t>
            </a:r>
          </a:p>
        </p:txBody>
      </p:sp>
      <p:pic>
        <p:nvPicPr>
          <p:cNvPr id="1616899" name="Picture 3"/>
          <p:cNvPicPr>
            <a:picLocks noChangeAspect="1" noChangeArrowheads="1"/>
          </p:cNvPicPr>
          <p:nvPr/>
        </p:nvPicPr>
        <p:blipFill>
          <a:blip r:embed="rId3" cstate="print"/>
          <a:srcRect r="71428" b="61148"/>
          <a:stretch>
            <a:fillRect/>
          </a:stretch>
        </p:blipFill>
        <p:spPr bwMode="auto">
          <a:xfrm>
            <a:off x="6018213" y="2590800"/>
            <a:ext cx="307498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16900" name="Picture 4" descr="CdSe_nanoparticle_2nm_i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013" y="1828800"/>
            <a:ext cx="4799012" cy="3941763"/>
          </a:xfrm>
          <a:prstGeom prst="rect">
            <a:avLst/>
          </a:prstGeom>
          <a:noFill/>
        </p:spPr>
      </p:pic>
      <p:pic>
        <p:nvPicPr>
          <p:cNvPr id="16169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013" y="5678488"/>
            <a:ext cx="4795837" cy="117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16902" name="Group 6"/>
          <p:cNvGrpSpPr>
            <a:grpSpLocks/>
          </p:cNvGrpSpPr>
          <p:nvPr/>
        </p:nvGrpSpPr>
        <p:grpSpPr bwMode="auto">
          <a:xfrm>
            <a:off x="5072063" y="1828800"/>
            <a:ext cx="4830762" cy="4724400"/>
            <a:chOff x="3195" y="1152"/>
            <a:chExt cx="3043" cy="2976"/>
          </a:xfrm>
        </p:grpSpPr>
        <p:pic>
          <p:nvPicPr>
            <p:cNvPr id="1616903" name="Picture 7" descr="CdSe_nanoparticle_2nm_fqQ2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95" y="1152"/>
              <a:ext cx="3043" cy="2481"/>
            </a:xfrm>
            <a:prstGeom prst="rect">
              <a:avLst/>
            </a:prstGeom>
            <a:noFill/>
          </p:spPr>
        </p:pic>
        <p:sp>
          <p:nvSpPr>
            <p:cNvPr id="1616904" name="Rectangle 8"/>
            <p:cNvSpPr>
              <a:spLocks noChangeArrowheads="1"/>
            </p:cNvSpPr>
            <p:nvPr/>
          </p:nvSpPr>
          <p:spPr bwMode="auto">
            <a:xfrm>
              <a:off x="3263" y="3792"/>
              <a:ext cx="1008" cy="336"/>
            </a:xfrm>
            <a:prstGeom prst="rect">
              <a:avLst/>
            </a:prstGeom>
            <a:noFill/>
            <a:ln w="25400">
              <a:solidFill>
                <a:srgbClr val="99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6905" name="AutoShape 9"/>
            <p:cNvSpPr>
              <a:spLocks noChangeArrowheads="1"/>
            </p:cNvSpPr>
            <p:nvPr/>
          </p:nvSpPr>
          <p:spPr bwMode="auto">
            <a:xfrm rot="-4537116">
              <a:off x="3743" y="3312"/>
              <a:ext cx="528" cy="240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rgbClr val="99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16915" name="Group 19"/>
          <p:cNvGrpSpPr>
            <a:grpSpLocks/>
          </p:cNvGrpSpPr>
          <p:nvPr/>
        </p:nvGrpSpPr>
        <p:grpSpPr bwMode="auto">
          <a:xfrm>
            <a:off x="684213" y="3632200"/>
            <a:ext cx="4191000" cy="1320800"/>
            <a:chOff x="431" y="2256"/>
            <a:chExt cx="2640" cy="832"/>
          </a:xfrm>
        </p:grpSpPr>
        <p:sp>
          <p:nvSpPr>
            <p:cNvPr id="1616908" name="AutoShape 12"/>
            <p:cNvSpPr>
              <a:spLocks noChangeArrowheads="1"/>
            </p:cNvSpPr>
            <p:nvPr/>
          </p:nvSpPr>
          <p:spPr bwMode="auto">
            <a:xfrm rot="2226497">
              <a:off x="1007" y="2544"/>
              <a:ext cx="336" cy="28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99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16909" name="Text Box 13"/>
            <p:cNvSpPr txBox="1">
              <a:spLocks noChangeArrowheads="1"/>
            </p:cNvSpPr>
            <p:nvPr/>
          </p:nvSpPr>
          <p:spPr bwMode="auto">
            <a:xfrm>
              <a:off x="1247" y="2256"/>
              <a:ext cx="76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000" b="0" i="0">
                  <a:solidFill>
                    <a:srgbClr val="990000"/>
                  </a:solidFill>
                  <a:latin typeface="Arial" charset="0"/>
                </a:rPr>
                <a:t>&lt;</a:t>
              </a:r>
              <a:r>
                <a:rPr lang="en-US" sz="2000" b="0">
                  <a:solidFill>
                    <a:srgbClr val="990000"/>
                  </a:solidFill>
                  <a:latin typeface="Arial" charset="0"/>
                </a:rPr>
                <a:t>f</a:t>
              </a:r>
              <a:r>
                <a:rPr lang="en-US" sz="2000" b="0" i="0">
                  <a:solidFill>
                    <a:srgbClr val="990000"/>
                  </a:solidFill>
                  <a:latin typeface="Arial" charset="0"/>
                </a:rPr>
                <a:t>(</a:t>
              </a:r>
              <a:r>
                <a:rPr lang="en-US" sz="2000" b="0">
                  <a:solidFill>
                    <a:srgbClr val="990000"/>
                  </a:solidFill>
                  <a:latin typeface="Arial" charset="0"/>
                </a:rPr>
                <a:t>Q</a:t>
              </a:r>
              <a:r>
                <a:rPr lang="en-US" sz="2000" b="0" i="0">
                  <a:solidFill>
                    <a:srgbClr val="990000"/>
                  </a:solidFill>
                  <a:latin typeface="Arial" charset="0"/>
                </a:rPr>
                <a:t>)&gt;</a:t>
              </a:r>
              <a:r>
                <a:rPr lang="en-US" sz="2000" b="0" i="0" baseline="30000">
                  <a:solidFill>
                    <a:srgbClr val="990000"/>
                  </a:solidFill>
                  <a:latin typeface="Arial" charset="0"/>
                </a:rPr>
                <a:t>2</a:t>
              </a:r>
            </a:p>
            <a:p>
              <a:pPr>
                <a:spcBef>
                  <a:spcPct val="50000"/>
                </a:spcBef>
              </a:pPr>
              <a:endParaRPr lang="en-US" sz="2000">
                <a:latin typeface="Arial" charset="0"/>
              </a:endParaRPr>
            </a:p>
          </p:txBody>
        </p:sp>
        <p:sp>
          <p:nvSpPr>
            <p:cNvPr id="1616914" name="Freeform 18"/>
            <p:cNvSpPr>
              <a:spLocks/>
            </p:cNvSpPr>
            <p:nvPr/>
          </p:nvSpPr>
          <p:spPr bwMode="auto">
            <a:xfrm>
              <a:off x="431" y="2496"/>
              <a:ext cx="2640" cy="5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144"/>
                </a:cxn>
                <a:cxn ang="0">
                  <a:pos x="624" y="480"/>
                </a:cxn>
                <a:cxn ang="0">
                  <a:pos x="1584" y="576"/>
                </a:cxn>
                <a:cxn ang="0">
                  <a:pos x="2640" y="576"/>
                </a:cxn>
              </a:cxnLst>
              <a:rect l="0" t="0" r="r" b="b"/>
              <a:pathLst>
                <a:path w="2640" h="592">
                  <a:moveTo>
                    <a:pt x="0" y="0"/>
                  </a:moveTo>
                  <a:cubicBezTo>
                    <a:pt x="68" y="32"/>
                    <a:pt x="136" y="64"/>
                    <a:pt x="240" y="144"/>
                  </a:cubicBezTo>
                  <a:cubicBezTo>
                    <a:pt x="344" y="224"/>
                    <a:pt x="400" y="408"/>
                    <a:pt x="624" y="480"/>
                  </a:cubicBezTo>
                  <a:cubicBezTo>
                    <a:pt x="848" y="552"/>
                    <a:pt x="1248" y="560"/>
                    <a:pt x="1584" y="576"/>
                  </a:cubicBezTo>
                  <a:cubicBezTo>
                    <a:pt x="1920" y="592"/>
                    <a:pt x="2280" y="584"/>
                    <a:pt x="2640" y="576"/>
                  </a:cubicBezTo>
                </a:path>
              </a:pathLst>
            </a:custGeom>
            <a:noFill/>
            <a:ln w="38100" cap="flat" cmpd="sng">
              <a:solidFill>
                <a:srgbClr val="8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2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Atomic Pair Distribution Function (PDF) Method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5943600" cy="2133600"/>
          </a:xfrm>
        </p:spPr>
        <p:txBody>
          <a:bodyPr/>
          <a:lstStyle/>
          <a:p>
            <a:r>
              <a:rPr lang="en-US" sz="2000"/>
              <a:t>Use modern high intensity x-ray and neutron sources to collect unprecedentedly precise data</a:t>
            </a:r>
          </a:p>
          <a:p>
            <a:r>
              <a:rPr lang="en-US" sz="2000"/>
              <a:t>Utilize all the information: </a:t>
            </a:r>
            <a:r>
              <a:rPr lang="en-US" sz="2000">
                <a:solidFill>
                  <a:srgbClr val="800000"/>
                </a:solidFill>
              </a:rPr>
              <a:t>Bragg and diffuse scattering</a:t>
            </a:r>
          </a:p>
          <a:p>
            <a:r>
              <a:rPr lang="en-US" sz="2000"/>
              <a:t>Use modern computing capabilities to analyze, model and visualize the data</a:t>
            </a:r>
          </a:p>
        </p:txBody>
      </p:sp>
      <p:pic>
        <p:nvPicPr>
          <p:cNvPr id="1727492" name="Picture 4" descr="chess1100_ikj2"/>
          <p:cNvPicPr>
            <a:picLocks noChangeAspect="1" noChangeArrowheads="1"/>
          </p:cNvPicPr>
          <p:nvPr/>
        </p:nvPicPr>
        <p:blipFill>
          <a:blip r:embed="rId3" cstate="print"/>
          <a:srcRect b="21790"/>
          <a:stretch>
            <a:fillRect/>
          </a:stretch>
        </p:blipFill>
        <p:spPr bwMode="auto">
          <a:xfrm>
            <a:off x="6321425" y="1371600"/>
            <a:ext cx="3581400" cy="3733800"/>
          </a:xfrm>
          <a:prstGeom prst="rect">
            <a:avLst/>
          </a:prstGeom>
          <a:noFill/>
        </p:spPr>
      </p:pic>
      <p:pic>
        <p:nvPicPr>
          <p:cNvPr id="1727493" name="Picture 5" descr="Pic8"/>
          <p:cNvPicPr>
            <a:picLocks noChangeAspect="1" noChangeArrowheads="1"/>
          </p:cNvPicPr>
          <p:nvPr/>
        </p:nvPicPr>
        <p:blipFill>
          <a:blip r:embed="rId4" cstate="print"/>
          <a:srcRect l="15523"/>
          <a:stretch>
            <a:fillRect/>
          </a:stretch>
        </p:blipFill>
        <p:spPr bwMode="auto">
          <a:xfrm>
            <a:off x="1141413" y="3544888"/>
            <a:ext cx="3732212" cy="3313112"/>
          </a:xfrm>
          <a:prstGeom prst="rect">
            <a:avLst/>
          </a:prstGeom>
          <a:noFill/>
        </p:spPr>
      </p:pic>
      <p:grpSp>
        <p:nvGrpSpPr>
          <p:cNvPr id="1727494" name="Group 6"/>
          <p:cNvGrpSpPr>
            <a:grpSpLocks/>
          </p:cNvGrpSpPr>
          <p:nvPr/>
        </p:nvGrpSpPr>
        <p:grpSpPr bwMode="auto">
          <a:xfrm>
            <a:off x="1446213" y="4459288"/>
            <a:ext cx="1219200" cy="1600200"/>
            <a:chOff x="3695" y="1920"/>
            <a:chExt cx="768" cy="1008"/>
          </a:xfrm>
        </p:grpSpPr>
        <p:sp>
          <p:nvSpPr>
            <p:cNvPr id="1727495" name="Line 7"/>
            <p:cNvSpPr>
              <a:spLocks noChangeShapeType="1"/>
            </p:cNvSpPr>
            <p:nvPr/>
          </p:nvSpPr>
          <p:spPr bwMode="auto">
            <a:xfrm flipH="1" flipV="1">
              <a:off x="3695" y="1920"/>
              <a:ext cx="768" cy="480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27496" name="Line 8"/>
            <p:cNvSpPr>
              <a:spLocks noChangeShapeType="1"/>
            </p:cNvSpPr>
            <p:nvPr/>
          </p:nvSpPr>
          <p:spPr bwMode="auto">
            <a:xfrm flipH="1">
              <a:off x="3695" y="2400"/>
              <a:ext cx="768" cy="52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27497" name="Line 9"/>
          <p:cNvSpPr>
            <a:spLocks noChangeShapeType="1"/>
          </p:cNvSpPr>
          <p:nvPr/>
        </p:nvSpPr>
        <p:spPr bwMode="auto">
          <a:xfrm flipH="1">
            <a:off x="2665413" y="5221288"/>
            <a:ext cx="2209800" cy="0"/>
          </a:xfrm>
          <a:prstGeom prst="line">
            <a:avLst/>
          </a:prstGeom>
          <a:noFill/>
          <a:ln w="38100">
            <a:solidFill>
              <a:srgbClr val="A5002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7498" name="Rectangle 10"/>
          <p:cNvSpPr>
            <a:spLocks noChangeArrowheads="1"/>
          </p:cNvSpPr>
          <p:nvPr/>
        </p:nvSpPr>
        <p:spPr bwMode="auto">
          <a:xfrm>
            <a:off x="5027613" y="5257800"/>
            <a:ext cx="4875212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1800" b="0" i="0">
                <a:solidFill>
                  <a:srgbClr val="003366"/>
                </a:solidFill>
                <a:latin typeface="Arial" charset="0"/>
              </a:rPr>
              <a:t>Chupas et al., J. Appl. Crystallogr. (2003)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1800" b="0" i="0">
                <a:solidFill>
                  <a:srgbClr val="003366"/>
                </a:solidFill>
                <a:latin typeface="Arial" charset="0"/>
              </a:rPr>
              <a:t>Billinge-group, BNL, SUNY-SB, APS collaboration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1800" b="0" i="0">
                <a:solidFill>
                  <a:srgbClr val="003366"/>
                </a:solidFill>
                <a:latin typeface="Arial" charset="0"/>
              </a:rPr>
              <a:t>Main developments thanks to Pete Chupas and Xiangyun Qiu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7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7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2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74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in 1915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0"/>
            <a:ext cx="3236912" cy="61316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16395" r="8037" b="8734"/>
          <a:stretch/>
        </p:blipFill>
        <p:spPr bwMode="auto">
          <a:xfrm>
            <a:off x="1598612" y="1295400"/>
            <a:ext cx="60545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 rot="19222718">
            <a:off x="1678243" y="1143001"/>
            <a:ext cx="1447800" cy="762000"/>
            <a:chOff x="1065212" y="1143000"/>
            <a:chExt cx="2819400" cy="762000"/>
          </a:xfrm>
        </p:grpSpPr>
        <p:sp>
          <p:nvSpPr>
            <p:cNvPr id="4" name="Rectangular Callout 3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cotton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3654710">
            <a:off x="2626385" y="4573045"/>
            <a:ext cx="1447800" cy="762000"/>
            <a:chOff x="1065212" y="1143000"/>
            <a:chExt cx="2819400" cy="762000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leather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 rot="16450929">
            <a:off x="759370" y="3232254"/>
            <a:ext cx="1447800" cy="762000"/>
            <a:chOff x="1065212" y="1143000"/>
            <a:chExt cx="2819400" cy="762000"/>
          </a:xfrm>
        </p:grpSpPr>
        <p:sp>
          <p:nvSpPr>
            <p:cNvPr id="12" name="Rectangular Callout 11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wool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4423259">
            <a:off x="7314083" y="4154478"/>
            <a:ext cx="1447800" cy="762000"/>
            <a:chOff x="1065212" y="1143000"/>
            <a:chExt cx="2819400" cy="762000"/>
          </a:xfrm>
        </p:grpSpPr>
        <p:sp>
          <p:nvSpPr>
            <p:cNvPr id="15" name="Rectangular Callout 14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rubber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486777">
            <a:off x="6034725" y="2684591"/>
            <a:ext cx="1447800" cy="762000"/>
            <a:chOff x="1065212" y="1143000"/>
            <a:chExt cx="2819400" cy="762000"/>
          </a:xfrm>
        </p:grpSpPr>
        <p:sp>
          <p:nvSpPr>
            <p:cNvPr id="18" name="Rectangular Callout 17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steel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4423259">
            <a:off x="4135262" y="1848214"/>
            <a:ext cx="2013862" cy="762000"/>
            <a:chOff x="1065212" y="1143000"/>
            <a:chExt cx="2915144" cy="762000"/>
          </a:xfrm>
        </p:grpSpPr>
        <p:sp>
          <p:nvSpPr>
            <p:cNvPr id="21" name="Rectangular Callout 20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70011" y="1293168"/>
              <a:ext cx="2610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err="1" smtClean="0">
                  <a:solidFill>
                    <a:srgbClr val="003366"/>
                  </a:solidFill>
                  <a:latin typeface="+mj-lt"/>
                </a:rPr>
                <a:t>brylcreem</a:t>
              </a:r>
              <a:endParaRPr lang="en-US" b="0" i="0" dirty="0" smtClean="0">
                <a:solidFill>
                  <a:srgbClr val="00336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8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Synchrotron beamlines for PDF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9525000" cy="4572000"/>
          </a:xfrm>
        </p:spPr>
        <p:txBody>
          <a:bodyPr/>
          <a:lstStyle/>
          <a:p>
            <a:r>
              <a:rPr lang="en-US" sz="2000" dirty="0" smtClean="0"/>
              <a:t>NSLS-II @ Brookhaven National Laboratory</a:t>
            </a:r>
          </a:p>
          <a:p>
            <a:pPr lvl="1"/>
            <a:r>
              <a:rPr lang="en-US" dirty="0" smtClean="0"/>
              <a:t>XPD</a:t>
            </a:r>
          </a:p>
          <a:p>
            <a:pPr lvl="1"/>
            <a:r>
              <a:rPr lang="en-US" dirty="0" smtClean="0"/>
              <a:t>PDF</a:t>
            </a:r>
          </a:p>
          <a:p>
            <a:r>
              <a:rPr lang="en-US" sz="2000" dirty="0" smtClean="0"/>
              <a:t>APS @ Argonne National Laboratory</a:t>
            </a:r>
          </a:p>
          <a:p>
            <a:pPr lvl="1"/>
            <a:r>
              <a:rPr lang="en-US" dirty="0" smtClean="0"/>
              <a:t>11IDB, 11IDC</a:t>
            </a:r>
          </a:p>
          <a:p>
            <a:r>
              <a:rPr lang="en-US" sz="2000" dirty="0" smtClean="0"/>
              <a:t>CHESS</a:t>
            </a:r>
          </a:p>
          <a:p>
            <a:pPr lvl="1"/>
            <a:r>
              <a:rPr lang="en-US" dirty="0" smtClean="0"/>
              <a:t>A2</a:t>
            </a:r>
          </a:p>
          <a:p>
            <a:r>
              <a:rPr lang="en-US" sz="2000" dirty="0" smtClean="0"/>
              <a:t>ESRF</a:t>
            </a:r>
          </a:p>
          <a:p>
            <a:pPr lvl="1"/>
            <a:r>
              <a:rPr lang="en-US" dirty="0" smtClean="0"/>
              <a:t>ID15, ID11, ID22</a:t>
            </a:r>
          </a:p>
          <a:p>
            <a:r>
              <a:rPr lang="en-US" sz="2000" dirty="0" smtClean="0"/>
              <a:t>Spring 8</a:t>
            </a:r>
          </a:p>
          <a:p>
            <a:pPr lvl="1"/>
            <a:r>
              <a:rPr lang="en-US" dirty="0" smtClean="0"/>
              <a:t>various</a:t>
            </a:r>
          </a:p>
          <a:p>
            <a:r>
              <a:rPr lang="en-US" sz="2000" dirty="0" smtClean="0"/>
              <a:t>DESY</a:t>
            </a:r>
          </a:p>
          <a:p>
            <a:pPr lvl="1"/>
            <a:r>
              <a:rPr lang="en-US" dirty="0" smtClean="0"/>
              <a:t>P07, P2.1</a:t>
            </a:r>
            <a:endParaRPr lang="en-US" dirty="0"/>
          </a:p>
          <a:p>
            <a:r>
              <a:rPr lang="en-US" sz="2000" dirty="0" smtClean="0"/>
              <a:t>Diamond</a:t>
            </a:r>
          </a:p>
          <a:p>
            <a:pPr lvl="1"/>
            <a:r>
              <a:rPr lang="en-US" dirty="0" smtClean="0"/>
              <a:t>XPDF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2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858" name="Rectangle 2"/>
          <p:cNvSpPr>
            <a:spLocks noChangeArrowheads="1"/>
          </p:cNvSpPr>
          <p:nvPr/>
        </p:nvSpPr>
        <p:spPr bwMode="auto">
          <a:xfrm>
            <a:off x="0" y="241300"/>
            <a:ext cx="9902825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 algn="ctr" defTabSz="457200" eaLnBrk="1" hangingPunct="1">
              <a:buClr>
                <a:srgbClr val="000066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0" i="0">
                <a:solidFill>
                  <a:srgbClr val="000066"/>
                </a:solidFill>
                <a:latin typeface="Arial" charset="0"/>
                <a:cs typeface="Times New Roman" pitchFamily="18" charset="0"/>
              </a:rPr>
              <a:t>X-ray PDF: In-house measurements</a:t>
            </a:r>
          </a:p>
        </p:txBody>
      </p:sp>
      <p:pic>
        <p:nvPicPr>
          <p:cNvPr id="19138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700" y="2895600"/>
            <a:ext cx="5942013" cy="304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138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8463" y="1752600"/>
            <a:ext cx="1238250" cy="1062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13861" name="Text Box 5"/>
          <p:cNvSpPr txBox="1">
            <a:spLocks noChangeArrowheads="1"/>
          </p:cNvSpPr>
          <p:nvPr/>
        </p:nvSpPr>
        <p:spPr bwMode="auto">
          <a:xfrm>
            <a:off x="6519863" y="1143000"/>
            <a:ext cx="29702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 eaLnBrk="1" hangingPunct="1">
              <a:buClr>
                <a:srgbClr val="000066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de-DE" sz="1600" b="0" i="0">
                <a:solidFill>
                  <a:srgbClr val="000066"/>
                </a:solidFill>
                <a:latin typeface="Arial" charset="0"/>
                <a:cs typeface="DejaVu Sans" charset="0"/>
              </a:rPr>
              <a:t>Huber Gunier diffractometer</a:t>
            </a:r>
          </a:p>
          <a:p>
            <a:pPr defTabSz="457200" eaLnBrk="1" hangingPunct="1">
              <a:buClr>
                <a:srgbClr val="000066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de-DE" sz="1600" b="0">
                <a:solidFill>
                  <a:srgbClr val="000066"/>
                </a:solidFill>
                <a:latin typeface="Arial" charset="0"/>
                <a:cs typeface="DejaVu Sans" charset="0"/>
              </a:rPr>
              <a:t>Q</a:t>
            </a:r>
            <a:r>
              <a:rPr lang="de-DE" sz="1600" b="0" i="0" baseline="-25000">
                <a:solidFill>
                  <a:srgbClr val="000066"/>
                </a:solidFill>
                <a:latin typeface="Arial" charset="0"/>
                <a:cs typeface="DejaVu Sans" charset="0"/>
              </a:rPr>
              <a:t>max</a:t>
            </a:r>
            <a:r>
              <a:rPr lang="de-DE" sz="1600" b="0" i="0">
                <a:solidFill>
                  <a:srgbClr val="000066"/>
                </a:solidFill>
                <a:latin typeface="Arial" charset="0"/>
                <a:cs typeface="DejaVu Sans" charset="0"/>
              </a:rPr>
              <a:t> = 13.5</a:t>
            </a:r>
            <a:r>
              <a:rPr lang="de-DE" sz="1600" b="0" i="0">
                <a:solidFill>
                  <a:srgbClr val="000066"/>
                </a:solidFill>
                <a:latin typeface="Arial" charset="0"/>
                <a:cs typeface="Times New Roman" pitchFamily="18" charset="0"/>
              </a:rPr>
              <a:t>Å</a:t>
            </a:r>
            <a:r>
              <a:rPr lang="de-DE" sz="1600" b="0" i="0" baseline="30000">
                <a:solidFill>
                  <a:srgbClr val="000066"/>
                </a:solidFill>
                <a:latin typeface="Arial" charset="0"/>
                <a:cs typeface="Times New Roman" pitchFamily="18" charset="0"/>
              </a:rPr>
              <a:t>-1</a:t>
            </a:r>
            <a:r>
              <a:rPr lang="de-DE" sz="1600" b="0" i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1913862" name="Text Box 6"/>
          <p:cNvSpPr txBox="1">
            <a:spLocks noChangeArrowheads="1"/>
          </p:cNvSpPr>
          <p:nvPr/>
        </p:nvSpPr>
        <p:spPr bwMode="auto">
          <a:xfrm>
            <a:off x="4051300" y="1295400"/>
            <a:ext cx="1508125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 eaLnBrk="1" hangingPunct="1">
              <a:buClr>
                <a:srgbClr val="000066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de-DE" sz="1600">
                <a:solidFill>
                  <a:srgbClr val="000066"/>
                </a:solidFill>
                <a:latin typeface="Times New Roman" pitchFamily="18" charset="0"/>
                <a:cs typeface="DejaVu Sans" charset="0"/>
              </a:rPr>
              <a:t>fci-</a:t>
            </a:r>
            <a:r>
              <a:rPr lang="de-DE" sz="1600" i="0">
                <a:solidFill>
                  <a:srgbClr val="000066"/>
                </a:solidFill>
                <a:latin typeface="Times New Roman" pitchFamily="18" charset="0"/>
                <a:cs typeface="DejaVu Sans" charset="0"/>
              </a:rPr>
              <a:t>Ho-Mg-Zn</a:t>
            </a:r>
          </a:p>
        </p:txBody>
      </p:sp>
      <p:pic>
        <p:nvPicPr>
          <p:cNvPr id="191386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350" y="1371600"/>
            <a:ext cx="2105025" cy="1241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13864" name="Text Box 8"/>
          <p:cNvSpPr txBox="1">
            <a:spLocks noChangeArrowheads="1"/>
          </p:cNvSpPr>
          <p:nvPr/>
        </p:nvSpPr>
        <p:spPr bwMode="auto">
          <a:xfrm>
            <a:off x="7262813" y="5562600"/>
            <a:ext cx="2392362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 eaLnBrk="1" hangingPunct="1">
              <a:buClr>
                <a:srgbClr val="5F5F5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de-DE" sz="1200" b="0" i="0" dirty="0">
                <a:solidFill>
                  <a:srgbClr val="5F5F5F"/>
                </a:solidFill>
                <a:latin typeface="Arial" charset="0"/>
                <a:cs typeface="DejaVu Sans" charset="0"/>
              </a:rPr>
              <a:t>Brühne et al., </a:t>
            </a:r>
            <a:r>
              <a:rPr lang="de-DE" sz="1200" b="0" dirty="0">
                <a:solidFill>
                  <a:srgbClr val="5F5F5F"/>
                </a:solidFill>
                <a:latin typeface="Arial" charset="0"/>
                <a:cs typeface="DejaVu Sans" charset="0"/>
              </a:rPr>
              <a:t>Z. Kristallogr.</a:t>
            </a:r>
            <a:r>
              <a:rPr lang="de-DE" sz="1200" b="0" i="0" dirty="0">
                <a:solidFill>
                  <a:srgbClr val="5F5F5F"/>
                </a:solidFill>
                <a:latin typeface="Arial" charset="0"/>
                <a:cs typeface="DejaVu Sans" charset="0"/>
              </a:rPr>
              <a:t> </a:t>
            </a:r>
            <a:r>
              <a:rPr lang="de-DE" sz="1200" i="0" dirty="0">
                <a:solidFill>
                  <a:srgbClr val="5F5F5F"/>
                </a:solidFill>
                <a:latin typeface="Arial" charset="0"/>
                <a:cs typeface="DejaVu Sans" charset="0"/>
              </a:rPr>
              <a:t>219</a:t>
            </a:r>
            <a:r>
              <a:rPr lang="de-DE" sz="1200" b="0" i="0" dirty="0">
                <a:solidFill>
                  <a:srgbClr val="5F5F5F"/>
                </a:solidFill>
                <a:latin typeface="Arial" charset="0"/>
                <a:cs typeface="DejaVu Sans" charset="0"/>
              </a:rPr>
              <a:t>  (2004) 245-258</a:t>
            </a:r>
          </a:p>
        </p:txBody>
      </p:sp>
      <p:pic>
        <p:nvPicPr>
          <p:cNvPr id="191386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11813" y="1752600"/>
            <a:ext cx="3795712" cy="2355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4649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RAPDF with Neutrons</a:t>
            </a:r>
            <a:endParaRPr lang="en-GB"/>
          </a:p>
        </p:txBody>
      </p:sp>
      <p:sp>
        <p:nvSpPr>
          <p:cNvPr id="567302" name="Text Box 6"/>
          <p:cNvSpPr txBox="1">
            <a:spLocks noChangeArrowheads="1"/>
          </p:cNvSpPr>
          <p:nvPr/>
        </p:nvSpPr>
        <p:spPr bwMode="auto">
          <a:xfrm>
            <a:off x="6399212" y="4807803"/>
            <a:ext cx="2971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0" dirty="0" smtClean="0">
                <a:solidFill>
                  <a:srgbClr val="003366"/>
                </a:solidFill>
                <a:latin typeface="Arial" charset="0"/>
              </a:rPr>
              <a:t>GEM, POLARIS &amp; NIMROD @ISIS</a:t>
            </a:r>
            <a:endParaRPr lang="en-US" b="0" i="0" dirty="0">
              <a:solidFill>
                <a:srgbClr val="003366"/>
              </a:solidFill>
              <a:latin typeface="Arial" charset="0"/>
            </a:endParaRPr>
          </a:p>
        </p:txBody>
      </p:sp>
      <p:sp>
        <p:nvSpPr>
          <p:cNvPr id="567303" name="Text Box 7"/>
          <p:cNvSpPr txBox="1">
            <a:spLocks noChangeArrowheads="1"/>
          </p:cNvSpPr>
          <p:nvPr/>
        </p:nvSpPr>
        <p:spPr bwMode="auto">
          <a:xfrm>
            <a:off x="227012" y="5481935"/>
            <a:ext cx="5835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0" dirty="0">
                <a:solidFill>
                  <a:srgbClr val="003366"/>
                </a:solidFill>
                <a:latin typeface="Arial" charset="0"/>
              </a:rPr>
              <a:t>POWGEN3 &amp; NOMAD </a:t>
            </a:r>
            <a:r>
              <a:rPr lang="en-US" b="0" i="0" dirty="0" smtClean="0">
                <a:solidFill>
                  <a:srgbClr val="003366"/>
                </a:solidFill>
                <a:latin typeface="Arial" charset="0"/>
              </a:rPr>
              <a:t>@SNS</a:t>
            </a:r>
            <a:endParaRPr lang="en-US" b="0" i="0" dirty="0">
              <a:solidFill>
                <a:srgbClr val="003366"/>
              </a:solidFill>
              <a:latin typeface="Arial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027612" y="5710535"/>
            <a:ext cx="2971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0" dirty="0" smtClean="0">
                <a:solidFill>
                  <a:srgbClr val="003366"/>
                </a:solidFill>
                <a:latin typeface="Arial" charset="0"/>
              </a:rPr>
              <a:t>D4 @ILL</a:t>
            </a:r>
            <a:endParaRPr lang="en-US" b="0" i="0" dirty="0">
              <a:solidFill>
                <a:srgbClr val="003366"/>
              </a:solidFill>
              <a:latin typeface="Arial" charset="0"/>
            </a:endParaRPr>
          </a:p>
        </p:txBody>
      </p:sp>
      <p:pic>
        <p:nvPicPr>
          <p:cNvPr id="1733634" name="Picture 2" descr="https://neutrons.ornl.gov/sites/default/files/styles/homepage_1140x450/public/NOMAD-L.jpg?itok=op6XoQFZ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23744"/>
          <a:stretch/>
        </p:blipFill>
        <p:spPr bwMode="auto">
          <a:xfrm>
            <a:off x="74612" y="1757065"/>
            <a:ext cx="5988234" cy="35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7301" name="Picture 5" descr="gemdra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1447800"/>
            <a:ext cx="3732212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332412" cy="1447800"/>
          </a:xfrm>
        </p:spPr>
        <p:txBody>
          <a:bodyPr/>
          <a:lstStyle/>
          <a:p>
            <a:r>
              <a:rPr lang="en-US" dirty="0" smtClean="0"/>
              <a:t>PDFs from laboratory microscopes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2-06-24 at 8.48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940"/>
            <a:ext cx="4494212" cy="5133760"/>
          </a:xfrm>
          <a:prstGeom prst="rect">
            <a:avLst/>
          </a:prstGeom>
        </p:spPr>
      </p:pic>
      <p:pic>
        <p:nvPicPr>
          <p:cNvPr id="5" name="Picture 4" descr="Screen Shot 2012-06-24 at 9.0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755838"/>
            <a:ext cx="4537195" cy="59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836" y="153403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 smtClean="0">
                <a:solidFill>
                  <a:srgbClr val="003366"/>
                </a:solidFill>
                <a:latin typeface="+mj-lt"/>
              </a:rPr>
              <a:t>Au (1000) Å particles</a:t>
            </a:r>
            <a:endParaRPr lang="en-US" sz="2400" b="0" i="0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6" name="Picture 5" descr="Screen Shot 2012-06-25 at 12.54.3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95273"/>
            <a:ext cx="2564124" cy="3962727"/>
          </a:xfrm>
          <a:prstGeom prst="rect">
            <a:avLst/>
          </a:prstGeom>
        </p:spPr>
      </p:pic>
      <p:pic>
        <p:nvPicPr>
          <p:cNvPr id="7" name="Picture 6" descr="Screen Shot 2012-06-25 at 12.55.2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0" y="852714"/>
            <a:ext cx="2232795" cy="2038298"/>
          </a:xfrm>
          <a:prstGeom prst="rect">
            <a:avLst/>
          </a:prstGeom>
        </p:spPr>
      </p:pic>
      <p:pic>
        <p:nvPicPr>
          <p:cNvPr id="8" name="Picture 7" descr="Screen Shot 2012-06-25 at 1.01.3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2" y="3385997"/>
            <a:ext cx="3249369" cy="3466795"/>
          </a:xfrm>
          <a:prstGeom prst="rect">
            <a:avLst/>
          </a:prstGeom>
        </p:spPr>
      </p:pic>
      <p:pic>
        <p:nvPicPr>
          <p:cNvPr id="9" name="Picture 8" descr="Screen Shot 2012-06-25 at 1.01.54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25" y="3340638"/>
            <a:ext cx="3576020" cy="3539367"/>
          </a:xfrm>
          <a:prstGeom prst="rect">
            <a:avLst/>
          </a:prstGeom>
        </p:spPr>
      </p:pic>
      <p:pic>
        <p:nvPicPr>
          <p:cNvPr id="10" name="Picture 9" descr="Screen Shot 2012-06-25 at 1.05.56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5" y="0"/>
            <a:ext cx="5445757" cy="28817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62898" y="3415310"/>
            <a:ext cx="111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 smtClean="0">
                <a:latin typeface="+mj-lt"/>
              </a:rPr>
              <a:t>ePDF</a:t>
            </a:r>
            <a:endParaRPr lang="en-US" b="0" i="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62898" y="5000177"/>
            <a:ext cx="111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latin typeface="+mj-lt"/>
              </a:rPr>
              <a:t>x</a:t>
            </a:r>
            <a:r>
              <a:rPr lang="en-US" b="0" i="0" dirty="0" err="1" smtClean="0">
                <a:latin typeface="+mj-lt"/>
              </a:rPr>
              <a:t>PDF</a:t>
            </a:r>
            <a:endParaRPr lang="en-US" b="0" i="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4212" y="2891012"/>
            <a:ext cx="518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ePDFsuite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software. Ask for details</a:t>
            </a:r>
          </a:p>
        </p:txBody>
      </p:sp>
    </p:spTree>
    <p:extLst>
      <p:ext uri="{BB962C8B-B14F-4D97-AF65-F5344CB8AC3E}">
        <p14:creationId xmlns:p14="http://schemas.microsoft.com/office/powerpoint/2010/main" val="16795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737778" cy="1219201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latin typeface="+mn-lt"/>
              </a:rPr>
              <a:t>Nanostructure refinement </a:t>
            </a:r>
          </a:p>
        </p:txBody>
      </p:sp>
      <p:pic>
        <p:nvPicPr>
          <p:cNvPr id="10243" name="Picture 2" descr="grshee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06" t="18449" r="32874" b="29971"/>
          <a:stretch>
            <a:fillRect/>
          </a:stretch>
        </p:blipFill>
        <p:spPr bwMode="auto">
          <a:xfrm>
            <a:off x="247571" y="1582738"/>
            <a:ext cx="506488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7745" y="1711325"/>
            <a:ext cx="9337194" cy="4611688"/>
            <a:chOff x="179" y="849"/>
            <a:chExt cx="5431" cy="2905"/>
          </a:xfrm>
        </p:grpSpPr>
        <p:sp>
          <p:nvSpPr>
            <p:cNvPr id="10272" name="Oval 6"/>
            <p:cNvSpPr>
              <a:spLocks noChangeArrowheads="1"/>
            </p:cNvSpPr>
            <p:nvPr/>
          </p:nvSpPr>
          <p:spPr bwMode="auto">
            <a:xfrm>
              <a:off x="179" y="849"/>
              <a:ext cx="2798" cy="2798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73" name="Text Box 7"/>
            <p:cNvSpPr txBox="1">
              <a:spLocks noChangeArrowheads="1"/>
            </p:cNvSpPr>
            <p:nvPr/>
          </p:nvSpPr>
          <p:spPr bwMode="auto">
            <a:xfrm>
              <a:off x="576" y="3486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5.11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74" name="Picture 8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1819"/>
            <a:stretch>
              <a:fillRect/>
            </a:stretch>
          </p:blipFill>
          <p:spPr bwMode="auto">
            <a:xfrm>
              <a:off x="3343" y="2118"/>
              <a:ext cx="2267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19495" y="1814514"/>
            <a:ext cx="8952086" cy="4510087"/>
            <a:chOff x="244" y="914"/>
            <a:chExt cx="5207" cy="2841"/>
          </a:xfrm>
        </p:grpSpPr>
        <p:sp>
          <p:nvSpPr>
            <p:cNvPr id="10269" name="Oval 10"/>
            <p:cNvSpPr>
              <a:spLocks noChangeArrowheads="1"/>
            </p:cNvSpPr>
            <p:nvPr/>
          </p:nvSpPr>
          <p:spPr bwMode="auto">
            <a:xfrm>
              <a:off x="244" y="914"/>
              <a:ext cx="2668" cy="2668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70" name="Text Box 11"/>
            <p:cNvSpPr txBox="1">
              <a:spLocks noChangeArrowheads="1"/>
            </p:cNvSpPr>
            <p:nvPr/>
          </p:nvSpPr>
          <p:spPr bwMode="auto">
            <a:xfrm>
              <a:off x="1656" y="3342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4.92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71" name="Picture 12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8801"/>
            <a:stretch>
              <a:fillRect/>
            </a:stretch>
          </p:blipFill>
          <p:spPr bwMode="auto">
            <a:xfrm>
              <a:off x="3345" y="2119"/>
              <a:ext cx="2106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53028" y="1874838"/>
            <a:ext cx="8242039" cy="4449762"/>
            <a:chOff x="438" y="952"/>
            <a:chExt cx="4794" cy="2803"/>
          </a:xfrm>
        </p:grpSpPr>
        <p:sp>
          <p:nvSpPr>
            <p:cNvPr id="10266" name="Oval 14"/>
            <p:cNvSpPr>
              <a:spLocks noChangeArrowheads="1"/>
            </p:cNvSpPr>
            <p:nvPr/>
          </p:nvSpPr>
          <p:spPr bwMode="auto">
            <a:xfrm>
              <a:off x="438" y="1108"/>
              <a:ext cx="2280" cy="2280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67" name="Text Box 15"/>
            <p:cNvSpPr txBox="1">
              <a:spLocks noChangeArrowheads="1"/>
            </p:cNvSpPr>
            <p:nvPr/>
          </p:nvSpPr>
          <p:spPr bwMode="auto">
            <a:xfrm>
              <a:off x="1121" y="952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4.26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68" name="Picture 16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18285"/>
            <a:stretch>
              <a:fillRect/>
            </a:stretch>
          </p:blipFill>
          <p:spPr bwMode="auto">
            <a:xfrm>
              <a:off x="3345" y="2119"/>
              <a:ext cx="1887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002318" y="2352676"/>
            <a:ext cx="7629989" cy="3971925"/>
            <a:chOff x="583" y="1253"/>
            <a:chExt cx="4438" cy="2502"/>
          </a:xfrm>
        </p:grpSpPr>
        <p:sp>
          <p:nvSpPr>
            <p:cNvPr id="10263" name="Oval 18"/>
            <p:cNvSpPr>
              <a:spLocks noChangeArrowheads="1"/>
            </p:cNvSpPr>
            <p:nvPr/>
          </p:nvSpPr>
          <p:spPr bwMode="auto">
            <a:xfrm>
              <a:off x="583" y="1253"/>
              <a:ext cx="1989" cy="1990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64" name="Text Box 19"/>
            <p:cNvSpPr txBox="1">
              <a:spLocks noChangeArrowheads="1"/>
            </p:cNvSpPr>
            <p:nvPr/>
          </p:nvSpPr>
          <p:spPr bwMode="auto">
            <a:xfrm>
              <a:off x="1252" y="3034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3.76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65" name="Picture 20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27422"/>
            <a:stretch>
              <a:fillRect/>
            </a:stretch>
          </p:blipFill>
          <p:spPr bwMode="auto">
            <a:xfrm>
              <a:off x="3345" y="2119"/>
              <a:ext cx="1676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402900" y="2455864"/>
            <a:ext cx="6684407" cy="3868737"/>
            <a:chOff x="816" y="1318"/>
            <a:chExt cx="3888" cy="2437"/>
          </a:xfrm>
        </p:grpSpPr>
        <p:sp>
          <p:nvSpPr>
            <p:cNvPr id="10260" name="Oval 22"/>
            <p:cNvSpPr>
              <a:spLocks noChangeArrowheads="1"/>
            </p:cNvSpPr>
            <p:nvPr/>
          </p:nvSpPr>
          <p:spPr bwMode="auto">
            <a:xfrm>
              <a:off x="816" y="1488"/>
              <a:ext cx="1520" cy="1520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61" name="Text Box 23"/>
            <p:cNvSpPr txBox="1">
              <a:spLocks noChangeArrowheads="1"/>
            </p:cNvSpPr>
            <p:nvPr/>
          </p:nvSpPr>
          <p:spPr bwMode="auto">
            <a:xfrm>
              <a:off x="1200" y="1318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2.84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62" name="Picture 24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41150"/>
            <a:stretch>
              <a:fillRect/>
            </a:stretch>
          </p:blipFill>
          <p:spPr bwMode="auto">
            <a:xfrm>
              <a:off x="3345" y="2119"/>
              <a:ext cx="1359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1559352" y="2867026"/>
            <a:ext cx="6115338" cy="3457575"/>
            <a:chOff x="907" y="1577"/>
            <a:chExt cx="3557" cy="2178"/>
          </a:xfrm>
        </p:grpSpPr>
        <p:sp>
          <p:nvSpPr>
            <p:cNvPr id="10257" name="Oval 26"/>
            <p:cNvSpPr>
              <a:spLocks noChangeArrowheads="1"/>
            </p:cNvSpPr>
            <p:nvPr/>
          </p:nvSpPr>
          <p:spPr bwMode="auto">
            <a:xfrm>
              <a:off x="907" y="1577"/>
              <a:ext cx="1342" cy="1342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58" name="Text Box 27"/>
            <p:cNvSpPr txBox="1">
              <a:spLocks noChangeArrowheads="1"/>
            </p:cNvSpPr>
            <p:nvPr/>
          </p:nvSpPr>
          <p:spPr bwMode="auto">
            <a:xfrm>
              <a:off x="1162" y="2634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2.46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59" name="Picture 28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51543"/>
            <a:stretch>
              <a:fillRect/>
            </a:stretch>
          </p:blipFill>
          <p:spPr bwMode="auto">
            <a:xfrm>
              <a:off x="3345" y="2119"/>
              <a:ext cx="1119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2045897" y="3316288"/>
            <a:ext cx="5051128" cy="3008312"/>
            <a:chOff x="1190" y="1860"/>
            <a:chExt cx="2938" cy="1895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1190" y="1860"/>
              <a:ext cx="776" cy="776"/>
            </a:xfrm>
            <a:prstGeom prst="ellipse">
              <a:avLst/>
            </a:prstGeom>
            <a:noFill/>
            <a:ln w="25400">
              <a:solidFill>
                <a:srgbClr val="00008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55" name="Text Box 31"/>
            <p:cNvSpPr txBox="1">
              <a:spLocks noChangeArrowheads="1"/>
            </p:cNvSpPr>
            <p:nvPr/>
          </p:nvSpPr>
          <p:spPr bwMode="auto">
            <a:xfrm>
              <a:off x="1227" y="1953"/>
              <a:ext cx="38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 i="0" dirty="0">
                  <a:latin typeface="Calibri" pitchFamily="34" charset="0"/>
                </a:rPr>
                <a:t>1.42</a:t>
              </a:r>
              <a:r>
                <a:rPr lang="en-US" sz="1600" b="0" i="0" dirty="0">
                  <a:latin typeface="Calibri" pitchFamily="34" charset="0"/>
                  <a:cs typeface="Arial" charset="0"/>
                </a:rPr>
                <a:t>Å</a:t>
              </a:r>
              <a:endParaRPr lang="en-US" sz="1600" b="0" i="0" dirty="0">
                <a:latin typeface="Calibri" pitchFamily="34" charset="0"/>
              </a:endParaRPr>
            </a:p>
          </p:txBody>
        </p:sp>
        <p:pic>
          <p:nvPicPr>
            <p:cNvPr id="10256" name="Picture 32" descr="grdata"/>
            <p:cNvPicPr>
              <a:picLocks noChangeAspect="1" noChangeArrowheads="1"/>
            </p:cNvPicPr>
            <p:nvPr/>
          </p:nvPicPr>
          <p:blipFill>
            <a:blip r:embed="rId3" cstate="print"/>
            <a:srcRect r="66092"/>
            <a:stretch>
              <a:fillRect/>
            </a:stretch>
          </p:blipFill>
          <p:spPr bwMode="auto">
            <a:xfrm>
              <a:off x="3345" y="2119"/>
              <a:ext cx="783" cy="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51" name="Text Box 33"/>
          <p:cNvSpPr txBox="1">
            <a:spLocks noChangeArrowheads="1"/>
          </p:cNvSpPr>
          <p:nvPr/>
        </p:nvSpPr>
        <p:spPr bwMode="auto">
          <a:xfrm>
            <a:off x="5479220" y="1887538"/>
            <a:ext cx="4320451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182880" tIns="137160" rIns="182880" bIns="137160">
            <a:spAutoFit/>
          </a:bodyPr>
          <a:lstStyle/>
          <a:p>
            <a:r>
              <a:rPr lang="en-US" sz="2000" b="0" i="0" dirty="0">
                <a:solidFill>
                  <a:srgbClr val="000066"/>
                </a:solidFill>
                <a:latin typeface="Calibri" pitchFamily="34" charset="0"/>
              </a:rPr>
              <a:t>Pair distribution function (PDF) gives the probability of finding an atom at a distance “r” from a given atom.</a:t>
            </a:r>
          </a:p>
        </p:txBody>
      </p:sp>
      <p:pic>
        <p:nvPicPr>
          <p:cNvPr id="33" name="Picture 4" descr="Ni_GPPD_2007_r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562" y="3429000"/>
            <a:ext cx="5742263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3" name="TextBox 33"/>
          <p:cNvSpPr txBox="1">
            <a:spLocks noChangeArrowheads="1"/>
          </p:cNvSpPr>
          <p:nvPr/>
        </p:nvSpPr>
        <p:spPr bwMode="auto">
          <a:xfrm>
            <a:off x="0" y="64770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66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838200"/>
          </a:xfrm>
        </p:spPr>
        <p:txBody>
          <a:bodyPr/>
          <a:lstStyle/>
          <a:p>
            <a:r>
              <a:rPr lang="en-US" dirty="0" smtClean="0"/>
              <a:t>Modeling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533400"/>
            <a:ext cx="9525000" cy="5029200"/>
          </a:xfrm>
        </p:spPr>
        <p:txBody>
          <a:bodyPr/>
          <a:lstStyle/>
          <a:p>
            <a:r>
              <a:rPr lang="en-US" dirty="0" smtClean="0"/>
              <a:t>Small Box modeling</a:t>
            </a:r>
          </a:p>
          <a:p>
            <a:pPr lvl="1"/>
            <a:r>
              <a:rPr lang="en-US" dirty="0" smtClean="0"/>
              <a:t>Similar in nature to Rietveld refinement of powder diffraction data</a:t>
            </a:r>
          </a:p>
          <a:p>
            <a:pPr lvl="1"/>
            <a:r>
              <a:rPr lang="en-US" dirty="0" smtClean="0"/>
              <a:t>Small number of parameters, highly constrained fits</a:t>
            </a:r>
          </a:p>
          <a:p>
            <a:pPr lvl="1"/>
            <a:r>
              <a:rPr lang="en-US" dirty="0" smtClean="0"/>
              <a:t>Danger of model bias, difficult to find distorted solutions.</a:t>
            </a:r>
          </a:p>
          <a:p>
            <a:pPr lvl="1"/>
            <a:r>
              <a:rPr lang="en-US" dirty="0" smtClean="0"/>
              <a:t>Exemplars: </a:t>
            </a:r>
            <a:r>
              <a:rPr lang="en-US" dirty="0" err="1" smtClean="0"/>
              <a:t>PDFgui</a:t>
            </a:r>
            <a:endParaRPr lang="en-US" dirty="0" smtClean="0"/>
          </a:p>
          <a:p>
            <a:r>
              <a:rPr lang="en-US" dirty="0" smtClean="0"/>
              <a:t>Large Box modeling</a:t>
            </a:r>
          </a:p>
          <a:p>
            <a:pPr lvl="1"/>
            <a:r>
              <a:rPr lang="en-US" dirty="0" smtClean="0"/>
              <a:t>Large number of atoms in a box allowed to move around to get good fits</a:t>
            </a:r>
          </a:p>
          <a:p>
            <a:pPr lvl="1"/>
            <a:r>
              <a:rPr lang="en-US" dirty="0" smtClean="0"/>
              <a:t>Small number of constraints, exploratory unbiased fitting. Good at finding distorted solutions</a:t>
            </a:r>
          </a:p>
          <a:p>
            <a:pPr lvl="1"/>
            <a:r>
              <a:rPr lang="en-US" dirty="0" smtClean="0"/>
              <a:t>Danger of overfitting and degenerate solutions. Difficult to assess uncertainties</a:t>
            </a:r>
          </a:p>
          <a:p>
            <a:pPr lvl="1"/>
            <a:r>
              <a:rPr lang="en-US" dirty="0" smtClean="0"/>
              <a:t>Exemplars: </a:t>
            </a:r>
            <a:r>
              <a:rPr lang="en-US" dirty="0" err="1" smtClean="0"/>
              <a:t>RMCprofile</a:t>
            </a:r>
            <a:r>
              <a:rPr lang="en-US" dirty="0" smtClean="0"/>
              <a:t>, RMC and </a:t>
            </a:r>
            <a:r>
              <a:rPr lang="en-US" dirty="0" err="1" smtClean="0"/>
              <a:t>Diffev</a:t>
            </a:r>
            <a:r>
              <a:rPr lang="en-US" dirty="0" smtClean="0"/>
              <a:t> in </a:t>
            </a:r>
            <a:r>
              <a:rPr lang="en-US" dirty="0"/>
              <a:t>DISCUS, EPSR (hybrid method)</a:t>
            </a:r>
            <a:endParaRPr lang="en-US" dirty="0" smtClean="0"/>
          </a:p>
          <a:p>
            <a:r>
              <a:rPr lang="en-US" dirty="0" smtClean="0"/>
              <a:t>George Box modeling</a:t>
            </a:r>
          </a:p>
          <a:p>
            <a:pPr lvl="1"/>
            <a:r>
              <a:rPr lang="en-US" dirty="0"/>
              <a:t>All models are wrong; some models are useful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George </a:t>
            </a:r>
            <a:r>
              <a:rPr lang="en-US" dirty="0"/>
              <a:t>E. P. Box, William Hunter and Stuart Hunter, </a:t>
            </a:r>
            <a:r>
              <a:rPr lang="en-US" i="1" dirty="0"/>
              <a:t>Statistics for Experimenters</a:t>
            </a:r>
            <a:r>
              <a:rPr lang="en-US" dirty="0"/>
              <a:t>, second edition, 2005, page 440.</a:t>
            </a:r>
          </a:p>
          <a:p>
            <a:pPr lvl="1"/>
            <a:endParaRPr lang="en-US" dirty="0" smtClean="0"/>
          </a:p>
        </p:txBody>
      </p:sp>
      <p:pic>
        <p:nvPicPr>
          <p:cNvPr id="1739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036721"/>
            <a:ext cx="2720652" cy="382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9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be called “real-space Rietveld”</a:t>
            </a:r>
          </a:p>
          <a:p>
            <a:pPr lvl="1"/>
            <a:r>
              <a:rPr lang="en-US" dirty="0" smtClean="0"/>
              <a:t>Starting point is a crystallographic description of the model</a:t>
            </a:r>
          </a:p>
          <a:p>
            <a:pPr lvl="1"/>
            <a:r>
              <a:rPr lang="en-US" dirty="0" smtClean="0"/>
              <a:t>Small Unit cell, periodic boundary conditions</a:t>
            </a:r>
          </a:p>
          <a:p>
            <a:pPr lvl="1"/>
            <a:r>
              <a:rPr lang="en-US" dirty="0" smtClean="0"/>
              <a:t>Fits to G(r) which is the FT of F(Q)</a:t>
            </a:r>
          </a:p>
          <a:p>
            <a:endParaRPr lang="en-US" dirty="0" smtClean="0"/>
          </a:p>
          <a:p>
            <a:r>
              <a:rPr lang="en-US" dirty="0" err="1" smtClean="0"/>
              <a:t>PDFgui</a:t>
            </a:r>
            <a:endParaRPr lang="en-US" dirty="0" smtClean="0"/>
          </a:p>
          <a:p>
            <a:pPr lvl="1"/>
            <a:r>
              <a:rPr lang="en-US" dirty="0" smtClean="0"/>
              <a:t>Available from diffpy.org</a:t>
            </a:r>
          </a:p>
          <a:p>
            <a:pPr lvl="1"/>
            <a:r>
              <a:rPr lang="en-US" dirty="0" smtClean="0"/>
              <a:t>Development funded by NSF-DANSE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5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0" b="6250"/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7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6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0" b="6250"/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61212" cy="1447800"/>
          </a:xfrm>
        </p:spPr>
        <p:txBody>
          <a:bodyPr/>
          <a:lstStyle/>
          <a:p>
            <a:r>
              <a:rPr lang="en-US" dirty="0" smtClean="0"/>
              <a:t>W. Henry Bragg’s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5486400"/>
            <a:ext cx="6553199" cy="685800"/>
          </a:xfrm>
        </p:spPr>
        <p:txBody>
          <a:bodyPr/>
          <a:lstStyle/>
          <a:p>
            <a:r>
              <a:rPr lang="en-US" sz="2000" dirty="0" smtClean="0"/>
              <a:t>Available at U. Leeds website:</a:t>
            </a:r>
          </a:p>
          <a:p>
            <a:pPr>
              <a:buNone/>
            </a:pPr>
            <a:r>
              <a:rPr lang="en-US" sz="2000" dirty="0" smtClean="0"/>
              <a:t>http://www.leeds.ac.uk/library/spcoll/bragg-notebook/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849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96012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www.makingthemodernworld.org.uk/icons_of_invention/img/IM.1188_e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97675" y="3552825"/>
            <a:ext cx="3105150" cy="3305175"/>
          </a:xfrm>
          <a:prstGeom prst="rect">
            <a:avLst/>
          </a:prstGeom>
          <a:noFill/>
        </p:spPr>
      </p:pic>
      <p:pic>
        <p:nvPicPr>
          <p:cNvPr id="1849348" name="Picture 4" descr="http://t0.gstatic.com/images?q=tbn:PQkw21lBo3T25M:http://photonics.usask.ca/photos/images/Chapter%25201/(1-50)Brag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45087" y="0"/>
            <a:ext cx="1457738" cy="1828800"/>
          </a:xfrm>
          <a:prstGeom prst="rect">
            <a:avLst/>
          </a:prstGeom>
          <a:noFill/>
        </p:spPr>
      </p:pic>
      <p:pic>
        <p:nvPicPr>
          <p:cNvPr id="1849350" name="Picture 6" descr="http://t1.gstatic.com/images?q=tbn:JUZpSjtXd9UBjM:http://www.nndb.com/people/533/000099236/william-henry-bragg-3-siz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2" y="0"/>
            <a:ext cx="1295399" cy="18288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 rot="952492">
            <a:off x="7452895" y="3019425"/>
            <a:ext cx="1447800" cy="762000"/>
            <a:chOff x="1065212" y="1143000"/>
            <a:chExt cx="2819400" cy="762000"/>
          </a:xfrm>
        </p:grpSpPr>
        <p:sp>
          <p:nvSpPr>
            <p:cNvPr id="10" name="Rectangular Callout 9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wood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 rot="4944912">
            <a:off x="8726621" y="4429667"/>
            <a:ext cx="1447800" cy="762000"/>
            <a:chOff x="1065212" y="1143000"/>
            <a:chExt cx="2819400" cy="762000"/>
          </a:xfrm>
        </p:grpSpPr>
        <p:sp>
          <p:nvSpPr>
            <p:cNvPr id="13" name="Rectangular Callout 12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brass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 rot="20031718">
            <a:off x="5851876" y="1707481"/>
            <a:ext cx="1447800" cy="762000"/>
            <a:chOff x="1065212" y="1143000"/>
            <a:chExt cx="2819400" cy="762000"/>
          </a:xfrm>
        </p:grpSpPr>
        <p:sp>
          <p:nvSpPr>
            <p:cNvPr id="16" name="Rectangular Callout 15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70012" y="1295400"/>
              <a:ext cx="2286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paper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8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CMI: complex modeling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CMI</a:t>
            </a:r>
          </a:p>
          <a:p>
            <a:pPr lvl="1"/>
            <a:r>
              <a:rPr lang="en-US" dirty="0" smtClean="0"/>
              <a:t>Also available at diffpy.org</a:t>
            </a:r>
          </a:p>
          <a:p>
            <a:pPr lvl="1"/>
            <a:r>
              <a:rPr lang="en-US" dirty="0" smtClean="0"/>
              <a:t>Very powerful</a:t>
            </a:r>
          </a:p>
          <a:p>
            <a:pPr lvl="1"/>
            <a:r>
              <a:rPr lang="en-US" dirty="0" smtClean="0"/>
              <a:t>Very difficult to use</a:t>
            </a:r>
          </a:p>
          <a:p>
            <a:pPr lvl="1"/>
            <a:r>
              <a:rPr lang="en-US" dirty="0" smtClean="0"/>
              <a:t>We are working on a more friendly user interface and better documentation, but for now it is advised to contact us and we can help you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Diffpy-Complex Modeling Infrastructure: Diffpy-CMI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1" t="11237" r="21937" b="7693"/>
          <a:stretch/>
        </p:blipFill>
        <p:spPr bwMode="auto">
          <a:xfrm>
            <a:off x="33580" y="990600"/>
            <a:ext cx="7584831" cy="57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3975" r="37463" b="934"/>
          <a:stretch/>
        </p:blipFill>
        <p:spPr>
          <a:xfrm rot="5400000">
            <a:off x="6395803" y="621768"/>
            <a:ext cx="3152633" cy="3890298"/>
          </a:xfrm>
        </p:spPr>
      </p:pic>
      <p:pic>
        <p:nvPicPr>
          <p:cNvPr id="25604" name="Picture 4" descr="https://static.enthought.com/etw/images/team/Chris_Farro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5" t="7236" r="25376" b="20597"/>
          <a:stretch/>
        </p:blipFill>
        <p:spPr bwMode="auto">
          <a:xfrm>
            <a:off x="8609012" y="4105702"/>
            <a:ext cx="1330316" cy="14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iaohao@Athe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r="14225" b="20783"/>
          <a:stretch/>
        </p:blipFill>
        <p:spPr bwMode="auto">
          <a:xfrm>
            <a:off x="7297443" y="4105702"/>
            <a:ext cx="1311569" cy="14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www.bnl.gov/cmpmsd/xray/ID_pix/ID_kevi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4097" r="5882" b="12192"/>
          <a:stretch/>
        </p:blipFill>
        <p:spPr bwMode="auto">
          <a:xfrm>
            <a:off x="6038400" y="4105703"/>
            <a:ext cx="1258766" cy="14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2412" y="5689937"/>
            <a:ext cx="4520821" cy="10156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0" i="0" dirty="0" smtClean="0">
                <a:solidFill>
                  <a:srgbClr val="555555"/>
                </a:solidFill>
                <a:latin typeface="Helvetica Neue"/>
              </a:rPr>
              <a:t>P</a:t>
            </a:r>
            <a:r>
              <a:rPr lang="en-US" sz="2000" b="0" i="0" dirty="0">
                <a:solidFill>
                  <a:srgbClr val="555555"/>
                </a:solidFill>
                <a:latin typeface="Helvetica Neue"/>
              </a:rPr>
              <a:t>. </a:t>
            </a:r>
            <a:r>
              <a:rPr lang="en-US" sz="2000" b="0" i="0" dirty="0" err="1">
                <a:solidFill>
                  <a:srgbClr val="555555"/>
                </a:solidFill>
                <a:latin typeface="Helvetica Neue"/>
              </a:rPr>
              <a:t>Juhás</a:t>
            </a:r>
            <a:r>
              <a:rPr lang="en-US" sz="2000" b="0" i="0" dirty="0">
                <a:solidFill>
                  <a:srgbClr val="555555"/>
                </a:solidFill>
                <a:latin typeface="Helvetica Neue"/>
              </a:rPr>
              <a:t>, C. L. Farrow, X. Yang, K. R. Knox and S. J. L. </a:t>
            </a:r>
            <a:r>
              <a:rPr lang="en-US" sz="2000" b="0" i="0" dirty="0" smtClean="0">
                <a:solidFill>
                  <a:srgbClr val="555555"/>
                </a:solidFill>
                <a:latin typeface="Helvetica Neue"/>
              </a:rPr>
              <a:t>Billinge,</a:t>
            </a:r>
            <a:r>
              <a:rPr lang="en-US" sz="2000" b="0" i="0" dirty="0">
                <a:solidFill>
                  <a:srgbClr val="555555"/>
                </a:solidFill>
                <a:latin typeface="Helvetica Neue"/>
              </a:rPr>
              <a:t> </a:t>
            </a:r>
            <a:r>
              <a:rPr lang="en-US" sz="2000" b="0" dirty="0" err="1" smtClean="0">
                <a:solidFill>
                  <a:srgbClr val="555555"/>
                </a:solidFill>
                <a:latin typeface="Helvetica Neue"/>
              </a:rPr>
              <a:t>Acta</a:t>
            </a:r>
            <a:r>
              <a:rPr lang="en-US" sz="2000" b="0" dirty="0" smtClean="0">
                <a:solidFill>
                  <a:srgbClr val="555555"/>
                </a:solidFill>
                <a:latin typeface="Helvetica Neue"/>
              </a:rPr>
              <a:t> </a:t>
            </a:r>
            <a:r>
              <a:rPr lang="en-US" sz="2000" b="0" dirty="0" err="1">
                <a:solidFill>
                  <a:srgbClr val="555555"/>
                </a:solidFill>
                <a:latin typeface="Helvetica Neue"/>
              </a:rPr>
              <a:t>Crystallogr</a:t>
            </a:r>
            <a:r>
              <a:rPr lang="en-US" sz="2000" b="0" dirty="0">
                <a:solidFill>
                  <a:srgbClr val="555555"/>
                </a:solidFill>
                <a:latin typeface="Helvetica Neue"/>
              </a:rPr>
              <a:t>. A</a:t>
            </a:r>
            <a:r>
              <a:rPr lang="en-US" sz="2000" b="0" i="0" dirty="0">
                <a:solidFill>
                  <a:srgbClr val="555555"/>
                </a:solidFill>
                <a:latin typeface="Helvetica Neue"/>
              </a:rPr>
              <a:t>, (2015</a:t>
            </a:r>
            <a:r>
              <a:rPr lang="en-US" sz="2000" b="0" i="0" dirty="0" smtClean="0">
                <a:solidFill>
                  <a:srgbClr val="555555"/>
                </a:solidFill>
                <a:latin typeface="Helvetica Neue"/>
              </a:rPr>
              <a:t>).</a:t>
            </a:r>
            <a:endParaRPr lang="en-US" sz="2000" b="0" i="0" dirty="0" smtClean="0">
              <a:solidFill>
                <a:srgbClr val="0033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7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7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0" b="6250"/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10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8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0" b="6250"/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6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914400"/>
          </a:xfrm>
        </p:spPr>
        <p:txBody>
          <a:bodyPr/>
          <a:lstStyle/>
          <a:p>
            <a:r>
              <a:rPr lang="en-US" dirty="0" err="1" smtClean="0"/>
              <a:t>Diffpy</a:t>
            </a:r>
            <a:r>
              <a:rPr lang="en-US" dirty="0" smtClean="0"/>
              <a:t> project (BNL LDRD)</a:t>
            </a:r>
            <a:br>
              <a:rPr lang="en-US" dirty="0" smtClean="0"/>
            </a:br>
            <a:r>
              <a:rPr lang="en-US" dirty="0" smtClean="0"/>
              <a:t>Complex Modeling infrastructure: </a:t>
            </a:r>
            <a:r>
              <a:rPr lang="en-US" dirty="0" err="1" smtClean="0"/>
              <a:t>Diffpy</a:t>
            </a:r>
            <a:r>
              <a:rPr lang="en-US" dirty="0" smtClean="0"/>
              <a:t>-CMI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90600"/>
            <a:ext cx="4799012" cy="6172200"/>
          </a:xfrm>
          <a:solidFill>
            <a:schemeClr val="bg1"/>
          </a:solidFill>
        </p:spPr>
        <p:txBody>
          <a:bodyPr/>
          <a:lstStyle/>
          <a:p>
            <a:pPr marL="0" lvl="1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Official </a:t>
            </a:r>
            <a:r>
              <a:rPr lang="en-US" dirty="0">
                <a:solidFill>
                  <a:srgbClr val="800000"/>
                </a:solidFill>
              </a:rPr>
              <a:t>release of </a:t>
            </a:r>
            <a:r>
              <a:rPr lang="en-US" dirty="0" err="1">
                <a:solidFill>
                  <a:srgbClr val="800000"/>
                </a:solidFill>
              </a:rPr>
              <a:t>Diffpy</a:t>
            </a:r>
            <a:r>
              <a:rPr lang="en-US" dirty="0">
                <a:solidFill>
                  <a:srgbClr val="800000"/>
                </a:solidFill>
              </a:rPr>
              <a:t>-CMI </a:t>
            </a:r>
            <a:r>
              <a:rPr lang="en-US" dirty="0" smtClean="0">
                <a:solidFill>
                  <a:srgbClr val="800000"/>
                </a:solidFill>
              </a:rPr>
              <a:t>v0.1</a:t>
            </a:r>
            <a:endParaRPr lang="en-US" dirty="0" smtClean="0">
              <a:solidFill>
                <a:srgbClr val="003366"/>
              </a:solidFill>
            </a:endParaRPr>
          </a:p>
          <a:p>
            <a:pPr marL="0" lvl="1" indent="0">
              <a:buNone/>
            </a:pPr>
            <a:endParaRPr lang="en-US" dirty="0">
              <a:solidFill>
                <a:srgbClr val="00336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10832" r="7647" b="5947"/>
          <a:stretch/>
        </p:blipFill>
        <p:spPr bwMode="auto">
          <a:xfrm>
            <a:off x="3101" y="1380978"/>
            <a:ext cx="10591926" cy="547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72200" y="914400"/>
            <a:ext cx="1979612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lvl="1" indent="0">
              <a:buFontTx/>
              <a:buNone/>
            </a:pPr>
            <a:r>
              <a:rPr lang="en-US" b="0" i="0" kern="0" dirty="0" smtClean="0">
                <a:solidFill>
                  <a:srgbClr val="003366"/>
                </a:solidFill>
              </a:rPr>
              <a:t>www.diffpy.org</a:t>
            </a:r>
          </a:p>
          <a:p>
            <a:pPr marL="0" lvl="1" indent="0">
              <a:buFontTx/>
              <a:buNone/>
            </a:pPr>
            <a:endParaRPr lang="en-US" b="0" i="0" kern="0" dirty="0" smtClean="0">
              <a:solidFill>
                <a:srgbClr val="003366"/>
              </a:solidFill>
            </a:endParaRPr>
          </a:p>
          <a:p>
            <a:pPr marL="0" lvl="1" indent="0">
              <a:buFontTx/>
              <a:buNone/>
            </a:pPr>
            <a:endParaRPr lang="en-US" b="0" i="0" kern="0" dirty="0" smtClean="0">
              <a:solidFill>
                <a:srgbClr val="003366"/>
              </a:solidFill>
            </a:endParaRPr>
          </a:p>
          <a:p>
            <a:pPr marL="0" indent="0">
              <a:buFontTx/>
              <a:buNone/>
            </a:pPr>
            <a:endParaRPr lang="en-US" b="0" i="0" kern="0" dirty="0"/>
          </a:p>
        </p:txBody>
      </p:sp>
    </p:spTree>
    <p:extLst>
      <p:ext uri="{BB962C8B-B14F-4D97-AF65-F5344CB8AC3E}">
        <p14:creationId xmlns:p14="http://schemas.microsoft.com/office/powerpoint/2010/main" val="40891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Nanomaterials</a:t>
            </a:r>
            <a:endParaRPr lang="en-GB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 dirty="0" smtClean="0"/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4"/>
          <a:stretch>
            <a:fillRect/>
          </a:stretch>
        </p:blipFill>
        <p:spPr bwMode="auto">
          <a:xfrm>
            <a:off x="-77788" y="1835499"/>
            <a:ext cx="10057589" cy="296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6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Dot solar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3962400"/>
            <a:ext cx="3657599" cy="2209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767426" name="Picture 2" descr="http://www.chem.psu.edu/faculty/attachments/jba11/figur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6830" y="1752600"/>
            <a:ext cx="6095995" cy="2057400"/>
          </a:xfrm>
          <a:prstGeom prst="rect">
            <a:avLst/>
          </a:prstGeom>
          <a:noFill/>
        </p:spPr>
      </p:pic>
      <p:pic>
        <p:nvPicPr>
          <p:cNvPr id="1767428" name="Picture 4" descr="http://www.tnw.tudelft.nl/live/pagina.jsp?id=5550e07d-ec54-4f77-bcf0-5736863ef4b8&amp;lang=en&amp;binary=/img/Figur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2600" y="4339289"/>
            <a:ext cx="5610225" cy="2518711"/>
          </a:xfrm>
          <a:prstGeom prst="rect">
            <a:avLst/>
          </a:prstGeom>
          <a:noFill/>
        </p:spPr>
      </p:pic>
      <p:pic>
        <p:nvPicPr>
          <p:cNvPr id="1767430" name="Picture 6" descr="http://express.howstuffworks.com/gif/solar-power-diagra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212" y="1066800"/>
            <a:ext cx="3810000" cy="2971801"/>
          </a:xfrm>
          <a:prstGeom prst="rect">
            <a:avLst/>
          </a:prstGeom>
          <a:noFill/>
        </p:spPr>
      </p:pic>
      <p:pic>
        <p:nvPicPr>
          <p:cNvPr id="1767434" name="Picture 10" descr="http://www.terratongo.com/wp-content/uploads/2008/06/quantumdo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38600"/>
            <a:ext cx="3391880" cy="2819400"/>
          </a:xfrm>
          <a:prstGeom prst="rect">
            <a:avLst/>
          </a:prstGeom>
          <a:noFill/>
        </p:spPr>
      </p:pic>
      <p:pic>
        <p:nvPicPr>
          <p:cNvPr id="1767436" name="Picture 12" descr="http://www.azonano.com/images/evident1.gif"/>
          <p:cNvPicPr>
            <a:picLocks noChangeAspect="1" noChangeArrowheads="1"/>
          </p:cNvPicPr>
          <p:nvPr/>
        </p:nvPicPr>
        <p:blipFill>
          <a:blip r:embed="rId6" cstate="print"/>
          <a:srcRect t="18750"/>
          <a:stretch>
            <a:fillRect/>
          </a:stretch>
        </p:blipFill>
        <p:spPr bwMode="auto">
          <a:xfrm>
            <a:off x="0" y="3886200"/>
            <a:ext cx="381000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79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7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CdSe quantum dots</a:t>
            </a:r>
          </a:p>
        </p:txBody>
      </p:sp>
      <p:sp>
        <p:nvSpPr>
          <p:cNvPr id="187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813" y="4876800"/>
            <a:ext cx="95250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RAPDF experiments at APS, Sector 6</a:t>
            </a:r>
          </a:p>
          <a:p>
            <a:pPr>
              <a:lnSpc>
                <a:spcPct val="90000"/>
              </a:lnSpc>
            </a:pPr>
            <a:r>
              <a:rPr lang="en-US"/>
              <a:t>Work of grad student Ahmad Masadeh</a:t>
            </a:r>
          </a:p>
          <a:p>
            <a:pPr>
              <a:lnSpc>
                <a:spcPct val="90000"/>
              </a:lnSpc>
            </a:pPr>
            <a:r>
              <a:rPr lang="en-US"/>
              <a:t>Masadeh, SJB </a:t>
            </a:r>
            <a:r>
              <a:rPr lang="en-US" i="1"/>
              <a:t>et al.</a:t>
            </a:r>
            <a:r>
              <a:rPr lang="en-US"/>
              <a:t> PRB </a:t>
            </a:r>
            <a:r>
              <a:rPr lang="en-US" b="1"/>
              <a:t>76</a:t>
            </a:r>
            <a:r>
              <a:rPr lang="en-US"/>
              <a:t>, 115413  (2007)</a:t>
            </a:r>
          </a:p>
        </p:txBody>
      </p:sp>
      <p:pic>
        <p:nvPicPr>
          <p:cNvPr id="18759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00"/>
            <a:ext cx="4300537" cy="340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59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2813" y="1524000"/>
            <a:ext cx="43434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5974" name="Picture 6"/>
          <p:cNvPicPr>
            <a:picLocks noChangeAspect="1" noChangeArrowheads="1"/>
          </p:cNvPicPr>
          <p:nvPr/>
        </p:nvPicPr>
        <p:blipFill>
          <a:blip r:embed="rId5" cstate="print"/>
          <a:srcRect r="71704" b="67184"/>
          <a:stretch>
            <a:fillRect/>
          </a:stretch>
        </p:blipFill>
        <p:spPr bwMode="auto">
          <a:xfrm>
            <a:off x="7161213" y="4967288"/>
            <a:ext cx="2132012" cy="189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774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the CdSe core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0413" y="4800600"/>
            <a:ext cx="4125912" cy="1295400"/>
          </a:xfrm>
        </p:spPr>
        <p:txBody>
          <a:bodyPr/>
          <a:lstStyle/>
          <a:p>
            <a:r>
              <a:rPr lang="en-US"/>
              <a:t>Wurtzite structure</a:t>
            </a:r>
          </a:p>
        </p:txBody>
      </p:sp>
      <p:pic>
        <p:nvPicPr>
          <p:cNvPr id="18780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524000"/>
            <a:ext cx="41148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80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213" y="1524000"/>
            <a:ext cx="4038600" cy="331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78022" name="Rectangle 6"/>
          <p:cNvSpPr>
            <a:spLocks noChangeArrowheads="1"/>
          </p:cNvSpPr>
          <p:nvPr/>
        </p:nvSpPr>
        <p:spPr bwMode="auto">
          <a:xfrm>
            <a:off x="5256213" y="4724400"/>
            <a:ext cx="42148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b="0" i="0">
                <a:solidFill>
                  <a:srgbClr val="003366"/>
                </a:solidFill>
                <a:latin typeface="Arial" charset="0"/>
              </a:rPr>
              <a:t>Zinc blende structure</a:t>
            </a:r>
          </a:p>
        </p:txBody>
      </p:sp>
      <p:pic>
        <p:nvPicPr>
          <p:cNvPr id="18780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3613" y="5181600"/>
            <a:ext cx="2819400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01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8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8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6213" y="1447800"/>
            <a:ext cx="4419600" cy="2438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Masadeh, SJB </a:t>
            </a:r>
            <a:r>
              <a:rPr lang="en-US" i="1"/>
              <a:t>et al.</a:t>
            </a:r>
            <a:r>
              <a:rPr lang="en-US"/>
              <a:t> PRB </a:t>
            </a:r>
            <a:r>
              <a:rPr lang="en-US" b="1"/>
              <a:t>76</a:t>
            </a:r>
            <a:r>
              <a:rPr lang="en-US"/>
              <a:t>, 115413  (2007)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/>
              <a:t>Thanks to Reinhard Neder for help with stacking fault models</a:t>
            </a:r>
          </a:p>
        </p:txBody>
      </p:sp>
      <p:pic>
        <p:nvPicPr>
          <p:cNvPr id="18821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191000"/>
            <a:ext cx="99028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82117" name="Rectangle 5"/>
          <p:cNvSpPr>
            <a:spLocks noChangeArrowheads="1"/>
          </p:cNvSpPr>
          <p:nvPr/>
        </p:nvSpPr>
        <p:spPr bwMode="auto">
          <a:xfrm>
            <a:off x="2436813" y="6096000"/>
            <a:ext cx="838200" cy="228600"/>
          </a:xfrm>
          <a:prstGeom prst="rect">
            <a:avLst/>
          </a:prstGeom>
          <a:solidFill>
            <a:srgbClr val="FFFF00">
              <a:alpha val="28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2118" name="Rectangle 6"/>
          <p:cNvSpPr>
            <a:spLocks noChangeArrowheads="1"/>
          </p:cNvSpPr>
          <p:nvPr/>
        </p:nvSpPr>
        <p:spPr bwMode="auto">
          <a:xfrm>
            <a:off x="4189413" y="6096000"/>
            <a:ext cx="990600" cy="228600"/>
          </a:xfrm>
          <a:prstGeom prst="rect">
            <a:avLst/>
          </a:prstGeom>
          <a:solidFill>
            <a:srgbClr val="FFFF00">
              <a:alpha val="28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2119" name="Rectangle 7"/>
          <p:cNvSpPr>
            <a:spLocks noChangeArrowheads="1"/>
          </p:cNvSpPr>
          <p:nvPr/>
        </p:nvSpPr>
        <p:spPr bwMode="auto">
          <a:xfrm>
            <a:off x="6094413" y="6096000"/>
            <a:ext cx="990600" cy="228600"/>
          </a:xfrm>
          <a:prstGeom prst="rect">
            <a:avLst/>
          </a:prstGeom>
          <a:solidFill>
            <a:srgbClr val="FFFF00">
              <a:alpha val="28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2120" name="Rectangle 8"/>
          <p:cNvSpPr>
            <a:spLocks noChangeArrowheads="1"/>
          </p:cNvSpPr>
          <p:nvPr/>
        </p:nvSpPr>
        <p:spPr bwMode="auto">
          <a:xfrm>
            <a:off x="7923213" y="6096000"/>
            <a:ext cx="990600" cy="228600"/>
          </a:xfrm>
          <a:prstGeom prst="rect">
            <a:avLst/>
          </a:prstGeom>
          <a:solidFill>
            <a:srgbClr val="FFFF00">
              <a:alpha val="28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88212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013" y="228600"/>
            <a:ext cx="4800600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4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E-6 -1.11111E-6 L 0.0924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82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5 0.00555 L 0.09994 0.005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2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54 0.00555 L 0.09625 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82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5 0.00555 L 0.09223 0.005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82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2117" grpId="0" animBg="1"/>
      <p:bldP spid="1882118" grpId="0" animBg="1"/>
      <p:bldP spid="1882119" grpId="0" animBg="1"/>
      <p:bldP spid="18821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770733"/>
          </a:xfrm>
        </p:spPr>
        <p:txBody>
          <a:bodyPr/>
          <a:lstStyle/>
          <a:p>
            <a:r>
              <a:rPr lang="en-US" dirty="0" smtClean="0"/>
              <a:t>Big data, circa 1915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5334000"/>
            <a:ext cx="9525000" cy="1524000"/>
          </a:xfrm>
        </p:spPr>
        <p:txBody>
          <a:bodyPr/>
          <a:lstStyle/>
          <a:p>
            <a:r>
              <a:rPr lang="en-US" dirty="0" smtClean="0"/>
              <a:t>Page 11, he has moved from diamond to rock-salt….the first appearance of something looking like a Bragg peak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850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70733"/>
            <a:ext cx="9902825" cy="463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86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8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of the structural core</a:t>
            </a:r>
          </a:p>
        </p:txBody>
      </p:sp>
      <p:sp>
        <p:nvSpPr>
          <p:cNvPr id="188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91200"/>
            <a:ext cx="5180013" cy="60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Masadeh</a:t>
            </a:r>
            <a:r>
              <a:rPr lang="en-US" sz="1800" dirty="0"/>
              <a:t>, SJB </a:t>
            </a:r>
            <a:r>
              <a:rPr lang="en-US" sz="1800" i="1" dirty="0"/>
              <a:t>et al.</a:t>
            </a:r>
            <a:r>
              <a:rPr lang="en-US" sz="1800" dirty="0"/>
              <a:t> PRB </a:t>
            </a:r>
            <a:r>
              <a:rPr lang="en-US" sz="1800" b="1" dirty="0"/>
              <a:t>76</a:t>
            </a:r>
            <a:r>
              <a:rPr lang="en-US" sz="1800" dirty="0"/>
              <a:t>, 115413  (2007)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Also see </a:t>
            </a:r>
            <a:r>
              <a:rPr lang="en-US" sz="1800" dirty="0" err="1"/>
              <a:t>Shamoto</a:t>
            </a:r>
            <a:r>
              <a:rPr lang="en-US" sz="1800" dirty="0"/>
              <a:t> paper, JAC 2007</a:t>
            </a:r>
          </a:p>
        </p:txBody>
      </p:sp>
      <p:pic>
        <p:nvPicPr>
          <p:cNvPr id="1884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413" y="1447800"/>
            <a:ext cx="4267200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9413" y="1447800"/>
            <a:ext cx="4343400" cy="3416300"/>
            <a:chOff x="239" y="912"/>
            <a:chExt cx="2736" cy="2152"/>
          </a:xfrm>
        </p:grpSpPr>
        <p:pic>
          <p:nvPicPr>
            <p:cNvPr id="188416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9" y="912"/>
              <a:ext cx="2736" cy="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84167" name="Freeform 7"/>
            <p:cNvSpPr>
              <a:spLocks/>
            </p:cNvSpPr>
            <p:nvPr/>
          </p:nvSpPr>
          <p:spPr bwMode="auto">
            <a:xfrm>
              <a:off x="623" y="1488"/>
              <a:ext cx="2256" cy="2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480" y="192"/>
                </a:cxn>
                <a:cxn ang="0">
                  <a:pos x="816" y="240"/>
                </a:cxn>
                <a:cxn ang="0">
                  <a:pos x="2016" y="288"/>
                </a:cxn>
                <a:cxn ang="0">
                  <a:pos x="2256" y="288"/>
                </a:cxn>
              </a:cxnLst>
              <a:rect l="0" t="0" r="r" b="b"/>
              <a:pathLst>
                <a:path w="2256" h="296">
                  <a:moveTo>
                    <a:pt x="0" y="0"/>
                  </a:moveTo>
                  <a:cubicBezTo>
                    <a:pt x="32" y="8"/>
                    <a:pt x="64" y="16"/>
                    <a:pt x="144" y="48"/>
                  </a:cubicBezTo>
                  <a:cubicBezTo>
                    <a:pt x="224" y="80"/>
                    <a:pt x="368" y="160"/>
                    <a:pt x="480" y="192"/>
                  </a:cubicBezTo>
                  <a:cubicBezTo>
                    <a:pt x="592" y="224"/>
                    <a:pt x="560" y="224"/>
                    <a:pt x="816" y="240"/>
                  </a:cubicBezTo>
                  <a:cubicBezTo>
                    <a:pt x="1072" y="256"/>
                    <a:pt x="1776" y="280"/>
                    <a:pt x="2016" y="288"/>
                  </a:cubicBezTo>
                  <a:cubicBezTo>
                    <a:pt x="2256" y="296"/>
                    <a:pt x="2256" y="292"/>
                    <a:pt x="2256" y="288"/>
                  </a:cubicBezTo>
                </a:path>
              </a:pathLst>
            </a:custGeom>
            <a:noFill/>
            <a:ln w="25400" cap="flat" cmpd="sng">
              <a:solidFill>
                <a:srgbClr val="8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84168" name="Freeform 8"/>
            <p:cNvSpPr>
              <a:spLocks/>
            </p:cNvSpPr>
            <p:nvPr/>
          </p:nvSpPr>
          <p:spPr bwMode="auto">
            <a:xfrm flipV="1">
              <a:off x="575" y="1776"/>
              <a:ext cx="2256" cy="2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480" y="192"/>
                </a:cxn>
                <a:cxn ang="0">
                  <a:pos x="816" y="240"/>
                </a:cxn>
                <a:cxn ang="0">
                  <a:pos x="2016" y="288"/>
                </a:cxn>
                <a:cxn ang="0">
                  <a:pos x="2256" y="288"/>
                </a:cxn>
              </a:cxnLst>
              <a:rect l="0" t="0" r="r" b="b"/>
              <a:pathLst>
                <a:path w="2256" h="296">
                  <a:moveTo>
                    <a:pt x="0" y="0"/>
                  </a:moveTo>
                  <a:cubicBezTo>
                    <a:pt x="32" y="8"/>
                    <a:pt x="64" y="16"/>
                    <a:pt x="144" y="48"/>
                  </a:cubicBezTo>
                  <a:cubicBezTo>
                    <a:pt x="224" y="80"/>
                    <a:pt x="368" y="160"/>
                    <a:pt x="480" y="192"/>
                  </a:cubicBezTo>
                  <a:cubicBezTo>
                    <a:pt x="592" y="224"/>
                    <a:pt x="560" y="224"/>
                    <a:pt x="816" y="240"/>
                  </a:cubicBezTo>
                  <a:cubicBezTo>
                    <a:pt x="1072" y="256"/>
                    <a:pt x="1776" y="280"/>
                    <a:pt x="2016" y="288"/>
                  </a:cubicBezTo>
                  <a:cubicBezTo>
                    <a:pt x="2256" y="296"/>
                    <a:pt x="2256" y="292"/>
                    <a:pt x="2256" y="288"/>
                  </a:cubicBezTo>
                </a:path>
              </a:pathLst>
            </a:custGeom>
            <a:noFill/>
            <a:ln w="25400" cap="flat" cmpd="sng">
              <a:solidFill>
                <a:srgbClr val="80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8416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013" y="4876800"/>
            <a:ext cx="457200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84170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1413" y="4800600"/>
            <a:ext cx="464820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00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8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Light Nanoparticles</a:t>
            </a:r>
          </a:p>
        </p:txBody>
      </p:sp>
      <p:sp>
        <p:nvSpPr>
          <p:cNvPr id="188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29200"/>
            <a:ext cx="4343400" cy="1143000"/>
          </a:xfrm>
        </p:spPr>
        <p:txBody>
          <a:bodyPr/>
          <a:lstStyle/>
          <a:p>
            <a:r>
              <a:rPr lang="en-US" sz="2000" dirty="0" err="1"/>
              <a:t>Xiaohao</a:t>
            </a:r>
            <a:r>
              <a:rPr lang="en-US" sz="2000" dirty="0"/>
              <a:t> Yang, </a:t>
            </a:r>
            <a:r>
              <a:rPr lang="en-US" sz="2000" dirty="0" err="1" smtClean="0"/>
              <a:t>Masadeh</a:t>
            </a:r>
            <a:r>
              <a:rPr lang="en-US" sz="2000" dirty="0"/>
              <a:t>, </a:t>
            </a:r>
            <a:r>
              <a:rPr lang="en-US" sz="2000" dirty="0" smtClean="0"/>
              <a:t>McBride</a:t>
            </a:r>
            <a:r>
              <a:rPr lang="en-US" sz="2000" dirty="0"/>
              <a:t>, </a:t>
            </a:r>
            <a:r>
              <a:rPr lang="en-US" sz="2000" dirty="0" err="1" smtClean="0"/>
              <a:t>Bozin</a:t>
            </a:r>
            <a:r>
              <a:rPr lang="en-US" sz="2000" dirty="0" smtClean="0"/>
              <a:t>, Rosenthal </a:t>
            </a:r>
            <a:r>
              <a:rPr lang="en-US" sz="2000" dirty="0"/>
              <a:t>and </a:t>
            </a:r>
            <a:r>
              <a:rPr lang="en-US" sz="2000" dirty="0" smtClean="0"/>
              <a:t>SJLB,</a:t>
            </a:r>
            <a:r>
              <a:rPr lang="en-US" sz="2000" dirty="0"/>
              <a:t>  </a:t>
            </a:r>
            <a:r>
              <a:rPr lang="en-US" sz="2000" i="1" dirty="0"/>
              <a:t>Phys. Chem. Chem. Phys.</a:t>
            </a:r>
            <a:r>
              <a:rPr lang="en-US" sz="2000" dirty="0"/>
              <a:t> </a:t>
            </a:r>
            <a:r>
              <a:rPr lang="en-US" sz="2000" b="1" dirty="0"/>
              <a:t>15</a:t>
            </a:r>
            <a:r>
              <a:rPr lang="en-US" sz="2000" dirty="0"/>
              <a:t>, 8480-8486 (2013)</a:t>
            </a:r>
            <a:endParaRPr lang="en-GB" sz="2000" dirty="0"/>
          </a:p>
        </p:txBody>
      </p:sp>
      <p:pic>
        <p:nvPicPr>
          <p:cNvPr id="18882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850" y="1743075"/>
            <a:ext cx="538797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882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13" y="1447800"/>
            <a:ext cx="3563937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24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Zr</a:t>
            </a:r>
            <a:r>
              <a:rPr lang="en-US" dirty="0" smtClean="0"/>
              <a:t>/Sn phenyl phosphate, unconventional MOFs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5486400"/>
            <a:ext cx="9525000" cy="492856"/>
          </a:xfrm>
        </p:spPr>
        <p:txBody>
          <a:bodyPr/>
          <a:lstStyle/>
          <a:p>
            <a:r>
              <a:rPr lang="en-US" sz="2000" dirty="0" smtClean="0"/>
              <a:t>Collaboration with the group of Abe Clearfield, Texas A&amp;M</a:t>
            </a:r>
          </a:p>
          <a:p>
            <a:r>
              <a:rPr lang="en-US" sz="2000" dirty="0" smtClean="0"/>
              <a:t>Work of </a:t>
            </a:r>
            <a:r>
              <a:rPr lang="en-US" sz="2000" dirty="0" err="1" smtClean="0"/>
              <a:t>Chenyang</a:t>
            </a:r>
            <a:r>
              <a:rPr lang="en-US" sz="2000" dirty="0" smtClean="0"/>
              <a:t> Shi and Rita </a:t>
            </a:r>
            <a:r>
              <a:rPr lang="en-US" sz="2000" dirty="0" err="1" smtClean="0"/>
              <a:t>Silbernagel</a:t>
            </a:r>
            <a:endParaRPr lang="en-US" sz="2000" dirty="0"/>
          </a:p>
        </p:txBody>
      </p:sp>
      <p:pic>
        <p:nvPicPr>
          <p:cNvPr id="4" name="Picture 3" descr="UMOF.jpg"/>
          <p:cNvPicPr>
            <a:picLocks noChangeAspect="1"/>
          </p:cNvPicPr>
          <p:nvPr/>
        </p:nvPicPr>
        <p:blipFill>
          <a:blip r:embed="rId2" cstate="print"/>
          <a:srcRect b="1697"/>
          <a:stretch>
            <a:fillRect/>
          </a:stretch>
        </p:blipFill>
        <p:spPr>
          <a:xfrm flipH="1">
            <a:off x="4538597" y="1322540"/>
            <a:ext cx="4114800" cy="39084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04633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 smtClean="0">
                <a:solidFill>
                  <a:srgbClr val="0070C0"/>
                </a:solidFill>
                <a:latin typeface="+mj-lt"/>
              </a:rPr>
              <a:t>Clearfield, A. </a:t>
            </a:r>
            <a:r>
              <a:rPr lang="en-US" sz="2000" b="0" dirty="0" smtClean="0">
                <a:solidFill>
                  <a:srgbClr val="0070C0"/>
                </a:solidFill>
                <a:latin typeface="+mj-lt"/>
              </a:rPr>
              <a:t>Dalton Trans</a:t>
            </a:r>
            <a:r>
              <a:rPr lang="en-US" sz="2000" b="0" i="0" dirty="0" smtClean="0">
                <a:solidFill>
                  <a:srgbClr val="0070C0"/>
                </a:solidFill>
                <a:latin typeface="+mj-lt"/>
              </a:rPr>
              <a:t>. 2008, </a:t>
            </a:r>
            <a:r>
              <a:rPr lang="en-US" sz="2000" i="0" dirty="0" smtClean="0">
                <a:solidFill>
                  <a:srgbClr val="0070C0"/>
                </a:solidFill>
                <a:latin typeface="+mj-lt"/>
              </a:rPr>
              <a:t>44</a:t>
            </a:r>
            <a:r>
              <a:rPr lang="en-US" sz="2000" b="0" i="0" dirty="0" smtClean="0">
                <a:solidFill>
                  <a:srgbClr val="0070C0"/>
                </a:solidFill>
                <a:latin typeface="+mj-lt"/>
              </a:rPr>
              <a:t>, 6089-6102.</a:t>
            </a:r>
            <a:endParaRPr lang="en-US" sz="2000" b="0" i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 descr="Proposal_Figur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00034"/>
            <a:ext cx="4114800" cy="3468188"/>
          </a:xfrm>
          <a:prstGeom prst="rect">
            <a:avLst/>
          </a:prstGeom>
        </p:spPr>
      </p:pic>
      <p:pic>
        <p:nvPicPr>
          <p:cNvPr id="7" name="Picture 6" descr="IMG_66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5" t="14620" r="19701"/>
          <a:stretch/>
        </p:blipFill>
        <p:spPr bwMode="auto">
          <a:xfrm>
            <a:off x="8425281" y="5028205"/>
            <a:ext cx="1546617" cy="18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xwell Terba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r="12209"/>
          <a:stretch/>
        </p:blipFill>
        <p:spPr bwMode="auto">
          <a:xfrm>
            <a:off x="6999436" y="5028206"/>
            <a:ext cx="1425845" cy="18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0"/>
            <a:ext cx="5180013" cy="1447800"/>
          </a:xfrm>
        </p:spPr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412" y="1559656"/>
            <a:ext cx="5145088" cy="4572000"/>
          </a:xfrm>
        </p:spPr>
        <p:txBody>
          <a:bodyPr/>
          <a:lstStyle/>
          <a:p>
            <a:r>
              <a:rPr lang="en-US" dirty="0" smtClean="0"/>
              <a:t>Top, crystalline </a:t>
            </a:r>
            <a:r>
              <a:rPr lang="en-US" dirty="0" err="1" smtClean="0"/>
              <a:t>ZrP</a:t>
            </a:r>
            <a:endParaRPr lang="en-US" dirty="0" smtClean="0"/>
          </a:p>
          <a:p>
            <a:r>
              <a:rPr lang="en-US" dirty="0" smtClean="0"/>
              <a:t>Bottom, the phenyl phosphates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800000"/>
                </a:solidFill>
              </a:rPr>
              <a:t>How to do structure solution from these data?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4" name="Picture 2" descr="C:\Users\ad\Desktop\ZRP_PAPER\FIGRUESSSSSSSSSSSSSSSS\lab_x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4114800" cy="612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\Desktop\ZRP_PAPER\FIGRUESSSSSSSSSSSSSSSS\G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407"/>
            <a:ext cx="4114800" cy="60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\Desktop\ZICORNIA_PHOSPHATE\STRUCTUREs\Lay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" y="533401"/>
            <a:ext cx="4456271" cy="60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12617" y="-304800"/>
            <a:ext cx="8912543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Try </a:t>
            </a:r>
            <a:r>
              <a:rPr lang="en-US" sz="3000" dirty="0" err="1" smtClean="0"/>
              <a:t>ZrP</a:t>
            </a:r>
            <a:r>
              <a:rPr lang="en-US" sz="3000" dirty="0" smtClean="0"/>
              <a:t> structures on H-</a:t>
            </a:r>
            <a:r>
              <a:rPr lang="en-US" sz="3000" dirty="0" err="1" smtClean="0"/>
              <a:t>Zr</a:t>
            </a:r>
            <a:r>
              <a:rPr lang="en-US" sz="3000" dirty="0" smtClean="0"/>
              <a:t> sample, </a:t>
            </a:r>
            <a:r>
              <a:rPr lang="en-US" sz="3000" dirty="0" err="1" smtClean="0"/>
              <a:t>PDFgui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4265612" y="762000"/>
            <a:ext cx="551621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 smtClean="0">
                <a:solidFill>
                  <a:srgbClr val="002060"/>
                </a:solidFill>
                <a:latin typeface="+mj-lt"/>
              </a:rPr>
              <a:t>Use </a:t>
            </a:r>
            <a:r>
              <a:rPr lang="en-US" sz="2000" b="0" i="0" dirty="0" err="1" smtClean="0">
                <a:solidFill>
                  <a:srgbClr val="002060"/>
                </a:solidFill>
                <a:latin typeface="+mj-lt"/>
              </a:rPr>
              <a:t>PDFgui</a:t>
            </a:r>
            <a:r>
              <a:rPr lang="en-US" sz="2000" b="0" i="0" dirty="0" smtClean="0">
                <a:solidFill>
                  <a:srgbClr val="002060"/>
                </a:solidFill>
                <a:latin typeface="+mj-lt"/>
              </a:rPr>
              <a:t> to fit 3D crystal structures from the literature (as indicated)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 smtClean="0">
                <a:solidFill>
                  <a:srgbClr val="002060"/>
                </a:solidFill>
                <a:latin typeface="+mj-lt"/>
              </a:rPr>
              <a:t>Fits do well up </a:t>
            </a:r>
            <a:r>
              <a:rPr lang="en-US" sz="2000" b="0" i="0" dirty="0">
                <a:solidFill>
                  <a:srgbClr val="002060"/>
                </a:solidFill>
                <a:latin typeface="+mj-lt"/>
              </a:rPr>
              <a:t>to ~</a:t>
            </a:r>
            <a:r>
              <a:rPr lang="en-US" sz="2000" b="0" i="0" dirty="0" smtClean="0">
                <a:solidFill>
                  <a:srgbClr val="002060"/>
                </a:solidFill>
                <a:latin typeface="+mj-lt"/>
              </a:rPr>
              <a:t>7Å but less well beyond</a:t>
            </a:r>
            <a:endParaRPr lang="en-US" sz="2000" b="0" i="0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 descr="C:\Users\ad\Desktop\ZICORNIA_PHOSPHATE\STRUCTUREs\12_12_meet_Simon\Z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36" y="1505499"/>
            <a:ext cx="5446554" cy="48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212" y="0"/>
            <a:ext cx="5027613" cy="1447800"/>
          </a:xfrm>
        </p:spPr>
        <p:txBody>
          <a:bodyPr/>
          <a:lstStyle/>
          <a:p>
            <a:r>
              <a:rPr lang="en-US" dirty="0"/>
              <a:t>Graphene modeling circa </a:t>
            </a:r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812" y="1295400"/>
            <a:ext cx="4992688" cy="4572000"/>
          </a:xfrm>
        </p:spPr>
        <p:txBody>
          <a:bodyPr/>
          <a:lstStyle/>
          <a:p>
            <a:r>
              <a:rPr lang="en-US" dirty="0" smtClean="0"/>
              <a:t>Poor person’s modeling of </a:t>
            </a:r>
            <a:r>
              <a:rPr lang="en-US" dirty="0" err="1" smtClean="0"/>
              <a:t>turbostratic</a:t>
            </a:r>
            <a:r>
              <a:rPr lang="en-US" dirty="0" smtClean="0"/>
              <a:t> disorder</a:t>
            </a:r>
          </a:p>
          <a:p>
            <a:r>
              <a:rPr lang="en-US" dirty="0" smtClean="0"/>
              <a:t>Crystal structure of graphite in PDFFIT doesn’t fit will (top)</a:t>
            </a:r>
          </a:p>
          <a:p>
            <a:r>
              <a:rPr lang="en-US" dirty="0" smtClean="0"/>
              <a:t>Enlarge ADPs along the </a:t>
            </a:r>
            <a:r>
              <a:rPr lang="en-US" i="1" dirty="0" smtClean="0"/>
              <a:t>c</a:t>
            </a:r>
            <a:r>
              <a:rPr lang="en-US" dirty="0" smtClean="0"/>
              <a:t>-axis by factor 10 to destroy all inter-layer correlations in the model</a:t>
            </a:r>
          </a:p>
          <a:p>
            <a:r>
              <a:rPr lang="en-US" dirty="0" smtClean="0"/>
              <a:t>Fits the disordered carbon data well (bottom)</a:t>
            </a:r>
          </a:p>
          <a:p>
            <a:r>
              <a:rPr lang="en-US" dirty="0" smtClean="0"/>
              <a:t>Kane, SJLB et al </a:t>
            </a:r>
            <a:r>
              <a:rPr lang="en-US" i="1" dirty="0" err="1" smtClean="0"/>
              <a:t>Chem</a:t>
            </a:r>
            <a:r>
              <a:rPr lang="en-US" i="1" dirty="0"/>
              <a:t> Mater </a:t>
            </a:r>
            <a:r>
              <a:rPr lang="en-US" b="1" dirty="0"/>
              <a:t>8</a:t>
            </a:r>
            <a:r>
              <a:rPr lang="en-US" dirty="0"/>
              <a:t>, </a:t>
            </a:r>
            <a:r>
              <a:rPr lang="en-US" dirty="0" smtClean="0"/>
              <a:t>2159 (1996)</a:t>
            </a:r>
          </a:p>
          <a:p>
            <a:r>
              <a:rPr lang="en-US" dirty="0" smtClean="0"/>
              <a:t>This won’t work here: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47053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" y="3228975"/>
            <a:ext cx="46767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ad\Desktop\ZICORNIA_PHOSPHATE\STRUCTUREs\Layer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2" b="24389"/>
          <a:stretch/>
        </p:blipFill>
        <p:spPr bwMode="auto">
          <a:xfrm>
            <a:off x="1293812" y="2743200"/>
            <a:ext cx="7756116" cy="256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41" y="0"/>
            <a:ext cx="891254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Single slab modelling on H-</a:t>
            </a:r>
            <a:r>
              <a:rPr lang="en-US" sz="3600" dirty="0" err="1" smtClean="0"/>
              <a:t>Zr</a:t>
            </a:r>
            <a:r>
              <a:rPr lang="en-US" sz="3600" dirty="0" smtClean="0"/>
              <a:t>/Na-</a:t>
            </a:r>
            <a:r>
              <a:rPr lang="en-US" sz="3600" dirty="0" err="1" smtClean="0"/>
              <a:t>Zr</a:t>
            </a:r>
            <a:endParaRPr lang="en-US" sz="3600" dirty="0"/>
          </a:p>
        </p:txBody>
      </p:sp>
      <p:pic>
        <p:nvPicPr>
          <p:cNvPr id="5" name="Picture 2" descr="C:\Users\ad\Desktop\ZRP_PAPER\FIGRUESSSSSSSSSSSSSSSS\ZrP_FI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1"/>
            <a:ext cx="6931978" cy="56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d\Desktop\ZRP_PAPER\FIGRUESSSSSSSSSSSSSSSS\Sample_3_render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4" y="3352800"/>
            <a:ext cx="3069876" cy="131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 bwMode="auto">
          <a:xfrm>
            <a:off x="1141412" y="5486400"/>
            <a:ext cx="4876800" cy="304800"/>
          </a:xfrm>
          <a:prstGeom prst="left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6816444" y="4572000"/>
            <a:ext cx="3069876" cy="304800"/>
          </a:xfrm>
          <a:prstGeom prst="left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812" y="1219200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Debye equation calculator to the rescue: compute PDF from a single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8812" y="48768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Results in an excellent fit over the entire range</a:t>
            </a:r>
          </a:p>
        </p:txBody>
      </p:sp>
    </p:spTree>
    <p:extLst>
      <p:ext uri="{BB962C8B-B14F-4D97-AF65-F5344CB8AC3E}">
        <p14:creationId xmlns:p14="http://schemas.microsoft.com/office/powerpoint/2010/main" val="17811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41" y="0"/>
            <a:ext cx="891254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Single slab modelling on H-</a:t>
            </a:r>
            <a:r>
              <a:rPr lang="en-US" sz="3600" dirty="0" err="1" smtClean="0"/>
              <a:t>Zr</a:t>
            </a:r>
            <a:r>
              <a:rPr lang="en-US" sz="3600" dirty="0" smtClean="0"/>
              <a:t>/Na-</a:t>
            </a:r>
            <a:r>
              <a:rPr lang="en-US" sz="3600" dirty="0" err="1" smtClean="0"/>
              <a:t>Zr</a:t>
            </a:r>
            <a:endParaRPr lang="en-US" sz="3600" dirty="0"/>
          </a:p>
        </p:txBody>
      </p:sp>
      <p:pic>
        <p:nvPicPr>
          <p:cNvPr id="5" name="Picture 2" descr="C:\Users\ad\Desktop\ZRP_PAPER\FIGRUESSSSSSSSSSSSSSSS\ZrP_FI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1"/>
            <a:ext cx="6931978" cy="56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d\Desktop\ZRP_PAPER\FIGRUESSSSSSSSSSSSSSSS\Sample_3_render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4" y="3352800"/>
            <a:ext cx="3069876" cy="131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 bwMode="auto">
          <a:xfrm>
            <a:off x="1141412" y="5486400"/>
            <a:ext cx="4876800" cy="304800"/>
          </a:xfrm>
          <a:prstGeom prst="left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6816444" y="4572000"/>
            <a:ext cx="3069876" cy="304800"/>
          </a:xfrm>
          <a:prstGeom prst="leftRight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pic>
        <p:nvPicPr>
          <p:cNvPr id="7" name="Picture 2" descr="C:\Users\ad\Desktop\ZRP_PAPER\FIGRUESSSSSSSSSSSSSSSS\lab_x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77337"/>
            <a:ext cx="2817812" cy="419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579812" y="4270412"/>
            <a:ext cx="685800" cy="398227"/>
          </a:xfrm>
          <a:prstGeom prst="downArrow">
            <a:avLst/>
          </a:prstGeom>
          <a:solidFill>
            <a:srgbClr val="80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5545728" y="3596687"/>
            <a:ext cx="504999" cy="1693626"/>
          </a:xfrm>
          <a:prstGeom prst="downArrow">
            <a:avLst>
              <a:gd name="adj1" fmla="val 58085"/>
              <a:gd name="adj2" fmla="val 46020"/>
            </a:avLst>
          </a:prstGeom>
          <a:solidFill>
            <a:srgbClr val="80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pic>
        <p:nvPicPr>
          <p:cNvPr id="10" name="Picture 9" descr="UMOF.jpg"/>
          <p:cNvPicPr>
            <a:picLocks noChangeAspect="1"/>
          </p:cNvPicPr>
          <p:nvPr/>
        </p:nvPicPr>
        <p:blipFill>
          <a:blip r:embed="rId5" cstate="print"/>
          <a:srcRect b="1697"/>
          <a:stretch>
            <a:fillRect/>
          </a:stretch>
        </p:blipFill>
        <p:spPr>
          <a:xfrm flipH="1">
            <a:off x="6857145" y="77337"/>
            <a:ext cx="3047267" cy="2894463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 rot="10800000">
            <a:off x="8037878" y="2972905"/>
            <a:ext cx="685800" cy="398227"/>
          </a:xfrm>
          <a:prstGeom prst="downArrow">
            <a:avLst/>
          </a:prstGeom>
          <a:solidFill>
            <a:srgbClr val="80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65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7086600" cy="4572000"/>
          </a:xfrm>
          <a:noFill/>
          <a:ln/>
        </p:spPr>
        <p:txBody>
          <a:bodyPr/>
          <a:lstStyle/>
          <a:p>
            <a:pPr marL="457200" indent="-457200"/>
            <a:r>
              <a:rPr lang="en-US" sz="2000" dirty="0" smtClean="0"/>
              <a:t>Many of society’s toughest challenges require complex materials.</a:t>
            </a:r>
          </a:p>
          <a:p>
            <a:pPr marL="457200" indent="-457200"/>
            <a:endParaRPr lang="en-US" sz="2000" dirty="0" smtClean="0"/>
          </a:p>
          <a:p>
            <a:pPr marL="457200" indent="-457200"/>
            <a:endParaRPr lang="en-US" sz="2000" dirty="0" smtClean="0"/>
          </a:p>
          <a:p>
            <a:pPr marL="457200" indent="-457200"/>
            <a:r>
              <a:rPr lang="en-US" sz="2000" dirty="0" smtClean="0"/>
              <a:t>Complex materials characterization present some of our toughest experimental and theoretical challenges</a:t>
            </a:r>
          </a:p>
          <a:p>
            <a:pPr marL="457200" indent="-457200"/>
            <a:endParaRPr lang="en-US" sz="2000" dirty="0" smtClean="0"/>
          </a:p>
          <a:p>
            <a:pPr marL="457200" indent="-457200"/>
            <a:endParaRPr lang="en-US" sz="2000" dirty="0" smtClean="0"/>
          </a:p>
          <a:p>
            <a:pPr marL="457200" indent="-457200"/>
            <a:r>
              <a:rPr lang="en-US" sz="2000" dirty="0" smtClean="0"/>
              <a:t>PDF analysis gives powerful insights into how complex materials work by revealing local structure in </a:t>
            </a:r>
            <a:r>
              <a:rPr lang="en-US" sz="2000" smtClean="0"/>
              <a:t>great detail</a:t>
            </a:r>
            <a:endParaRPr lang="en-US" sz="18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3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7161212" cy="1447800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2"/>
          <a:stretch/>
        </p:blipFill>
        <p:spPr bwMode="auto">
          <a:xfrm>
            <a:off x="7439185" y="24539"/>
            <a:ext cx="2463639" cy="387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8085" name="Picture 5"/>
          <p:cNvPicPr>
            <a:picLocks noChangeAspect="1" noChangeArrowheads="1"/>
          </p:cNvPicPr>
          <p:nvPr/>
        </p:nvPicPr>
        <p:blipFill>
          <a:blip r:embed="rId3" cstate="print"/>
          <a:srcRect l="16667" r="16667"/>
          <a:stretch>
            <a:fillRect/>
          </a:stretch>
        </p:blipFill>
        <p:spPr bwMode="auto">
          <a:xfrm>
            <a:off x="7718425" y="3581400"/>
            <a:ext cx="2184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38086" name="Rectangle 6"/>
          <p:cNvSpPr>
            <a:spLocks noChangeArrowheads="1"/>
          </p:cNvSpPr>
          <p:nvPr/>
        </p:nvSpPr>
        <p:spPr bwMode="auto">
          <a:xfrm>
            <a:off x="0" y="60198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</a:pPr>
            <a:endParaRPr lang="en-US" sz="1800" b="0" i="0" dirty="0">
              <a:solidFill>
                <a:srgbClr val="0033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0813" y="1524000"/>
            <a:ext cx="5942012" cy="4800600"/>
          </a:xfrm>
        </p:spPr>
        <p:txBody>
          <a:bodyPr/>
          <a:lstStyle/>
          <a:p>
            <a:r>
              <a:rPr lang="en-US" sz="2000" dirty="0">
                <a:solidFill>
                  <a:srgbClr val="800000"/>
                </a:solidFill>
              </a:rPr>
              <a:t>A special thank you to all my current and former students and post-docs</a:t>
            </a:r>
          </a:p>
          <a:p>
            <a:r>
              <a:rPr lang="en-US" sz="2000" dirty="0">
                <a:solidFill>
                  <a:srgbClr val="800000"/>
                </a:solidFill>
              </a:rPr>
              <a:t>Also my many wonderful </a:t>
            </a:r>
            <a:r>
              <a:rPr lang="en-US" sz="2000" dirty="0" smtClean="0">
                <a:solidFill>
                  <a:srgbClr val="800000"/>
                </a:solidFill>
              </a:rPr>
              <a:t>collaborators, </a:t>
            </a:r>
            <a:r>
              <a:rPr lang="en-US" sz="2000" smtClean="0">
                <a:solidFill>
                  <a:srgbClr val="800000"/>
                </a:solidFill>
              </a:rPr>
              <a:t>mentioned during the talk</a:t>
            </a:r>
            <a:endParaRPr lang="en-US" sz="2000" dirty="0"/>
          </a:p>
          <a:p>
            <a:r>
              <a:rPr lang="en-US" sz="2000" dirty="0">
                <a:solidFill>
                  <a:srgbClr val="800000"/>
                </a:solidFill>
              </a:rPr>
              <a:t>Facilities:</a:t>
            </a:r>
          </a:p>
          <a:p>
            <a:pPr lvl="1"/>
            <a:r>
              <a:rPr lang="en-US" dirty="0"/>
              <a:t>APS, CHESS, NSLS (and people therein)</a:t>
            </a:r>
          </a:p>
          <a:p>
            <a:pPr lvl="1"/>
            <a:r>
              <a:rPr lang="en-US" dirty="0"/>
              <a:t>MLNSC, ISIS, IPNS (and people therein)</a:t>
            </a:r>
          </a:p>
          <a:p>
            <a:r>
              <a:rPr lang="en-US" sz="2000" dirty="0">
                <a:solidFill>
                  <a:srgbClr val="800000"/>
                </a:solidFill>
              </a:rPr>
              <a:t>Funding:</a:t>
            </a:r>
            <a:r>
              <a:rPr lang="en-US" sz="2000" dirty="0"/>
              <a:t> DOE-BES and NSF-DMR </a:t>
            </a:r>
          </a:p>
        </p:txBody>
      </p:sp>
      <p:pic>
        <p:nvPicPr>
          <p:cNvPr id="1428484" name="Picture 4" descr="ns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1413" y="4343400"/>
            <a:ext cx="762000" cy="762000"/>
          </a:xfrm>
          <a:prstGeom prst="rect">
            <a:avLst/>
          </a:prstGeom>
          <a:noFill/>
        </p:spPr>
      </p:pic>
      <p:pic>
        <p:nvPicPr>
          <p:cNvPr id="1428485" name="Picture 5" descr="logo_doeb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419600"/>
            <a:ext cx="617538" cy="639763"/>
          </a:xfrm>
          <a:prstGeom prst="rect">
            <a:avLst/>
          </a:prstGeom>
          <a:noFill/>
        </p:spPr>
      </p:pic>
      <p:pic>
        <p:nvPicPr>
          <p:cNvPr id="1428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213" y="5181600"/>
            <a:ext cx="1676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grpFull.jpg"/>
          <p:cNvPicPr>
            <a:picLocks noChangeAspect="1"/>
          </p:cNvPicPr>
          <p:nvPr/>
        </p:nvPicPr>
        <p:blipFill>
          <a:blip r:embed="rId6" cstate="print"/>
          <a:srcRect l="25833" t="20000" r="26667" b="10000"/>
          <a:stretch>
            <a:fillRect/>
          </a:stretch>
        </p:blipFill>
        <p:spPr>
          <a:xfrm>
            <a:off x="0" y="1447800"/>
            <a:ext cx="4343400" cy="4800600"/>
          </a:xfrm>
          <a:prstGeom prst="rect">
            <a:avLst/>
          </a:prstGeom>
        </p:spPr>
      </p:pic>
      <p:pic>
        <p:nvPicPr>
          <p:cNvPr id="1428488" name="Picture 8" descr="sleeping02"/>
          <p:cNvPicPr>
            <a:picLocks noChangeAspect="1" noChangeArrowheads="1"/>
          </p:cNvPicPr>
          <p:nvPr/>
        </p:nvPicPr>
        <p:blipFill>
          <a:blip r:embed="rId7" cstate="print"/>
          <a:srcRect l="15625" t="47803" r="23825"/>
          <a:stretch>
            <a:fillRect/>
          </a:stretch>
        </p:blipFill>
        <p:spPr bwMode="auto">
          <a:xfrm>
            <a:off x="-1588" y="1459302"/>
            <a:ext cx="4341812" cy="4990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3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647700"/>
          </a:xfrm>
        </p:spPr>
        <p:txBody>
          <a:bodyPr/>
          <a:lstStyle/>
          <a:p>
            <a:r>
              <a:rPr lang="en-US" dirty="0" smtClean="0"/>
              <a:t>HPC circa 1915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411" y="1600200"/>
            <a:ext cx="2819401" cy="4572000"/>
          </a:xfrm>
        </p:spPr>
        <p:txBody>
          <a:bodyPr/>
          <a:lstStyle/>
          <a:p>
            <a:r>
              <a:rPr lang="en-US" dirty="0" smtClean="0"/>
              <a:t>Apparently the first structure solution</a:t>
            </a:r>
          </a:p>
          <a:p>
            <a:r>
              <a:rPr lang="en-US" dirty="0" smtClean="0"/>
              <a:t>Page 43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851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7700"/>
            <a:ext cx="6877050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29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6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997825" cy="1447800"/>
          </a:xfrm>
        </p:spPr>
        <p:txBody>
          <a:bodyPr/>
          <a:lstStyle/>
          <a:p>
            <a:r>
              <a:rPr lang="en-US" dirty="0" smtClean="0"/>
              <a:t>Ab initio nanoparticle Structure Solution from X-ray PDF data</a:t>
            </a:r>
            <a:endParaRPr lang="en-US" dirty="0"/>
          </a:p>
        </p:txBody>
      </p:sp>
      <p:sp>
        <p:nvSpPr>
          <p:cNvPr id="186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1371600"/>
            <a:ext cx="9525000" cy="28194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Example: C</a:t>
            </a:r>
            <a:r>
              <a:rPr lang="en-US" baseline="-25000" dirty="0"/>
              <a:t>60</a:t>
            </a:r>
          </a:p>
          <a:p>
            <a:r>
              <a:rPr lang="en-US" dirty="0"/>
              <a:t>60 atoms =&gt; n(n-1)/2 = 1770 pair-vectors</a:t>
            </a:r>
          </a:p>
          <a:p>
            <a:r>
              <a:rPr lang="en-US" dirty="0"/>
              <a:t>We know the lengths (not the directions) of ~18 unique distances</a:t>
            </a:r>
          </a:p>
          <a:p>
            <a:r>
              <a:rPr lang="en-US" dirty="0"/>
              <a:t>We have an imperfect measure of the multiplicities of those distances</a:t>
            </a:r>
          </a:p>
          <a:p>
            <a:r>
              <a:rPr lang="en-US" dirty="0"/>
              <a:t>We don’t have any symmetry information to help us</a:t>
            </a:r>
          </a:p>
        </p:txBody>
      </p:sp>
      <p:pic>
        <p:nvPicPr>
          <p:cNvPr id="1865732" name="Picture 4"/>
          <p:cNvPicPr>
            <a:picLocks noChangeAspect="1" noChangeArrowheads="1"/>
          </p:cNvPicPr>
          <p:nvPr/>
        </p:nvPicPr>
        <p:blipFill>
          <a:blip r:embed="rId2" cstate="print"/>
          <a:srcRect b="45113"/>
          <a:stretch>
            <a:fillRect/>
          </a:stretch>
        </p:blipFill>
        <p:spPr bwMode="auto">
          <a:xfrm>
            <a:off x="0" y="3981450"/>
            <a:ext cx="6704013" cy="2876550"/>
          </a:xfrm>
          <a:prstGeom prst="rect">
            <a:avLst/>
          </a:prstGeom>
          <a:noFill/>
        </p:spPr>
      </p:pic>
      <p:sp>
        <p:nvSpPr>
          <p:cNvPr id="1865733" name="Rectangle 5"/>
          <p:cNvSpPr>
            <a:spLocks noChangeArrowheads="1"/>
          </p:cNvSpPr>
          <p:nvPr/>
        </p:nvSpPr>
        <p:spPr bwMode="auto">
          <a:xfrm>
            <a:off x="6856413" y="4343400"/>
            <a:ext cx="350361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i="0" dirty="0">
                <a:solidFill>
                  <a:srgbClr val="800000"/>
                </a:solidFill>
                <a:latin typeface="Arial" charset="0"/>
              </a:rPr>
              <a:t>Is the problem well conditioned or ill conditioned?</a:t>
            </a:r>
          </a:p>
          <a:p>
            <a:pPr marL="342900" indent="-342900">
              <a:spcBef>
                <a:spcPct val="20000"/>
              </a:spcBef>
            </a:pPr>
            <a:r>
              <a:rPr lang="en-US" b="0" i="0" dirty="0">
                <a:solidFill>
                  <a:srgbClr val="800000"/>
                </a:solidFill>
                <a:latin typeface="Arial" charset="0"/>
              </a:rPr>
              <a:t>Is there a unique solution?</a:t>
            </a:r>
          </a:p>
        </p:txBody>
      </p:sp>
      <p:pic>
        <p:nvPicPr>
          <p:cNvPr id="7" name="Picture 15" descr="C60gldt1cbar.49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15469" r="15469"/>
          <a:stretch>
            <a:fillRect/>
          </a:stretch>
        </p:blipFill>
        <p:spPr bwMode="auto">
          <a:xfrm>
            <a:off x="6932613" y="3883067"/>
            <a:ext cx="2666999" cy="30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Pavol Juh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5" y="32288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6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enough information for an ab-initio structure solution?</a:t>
            </a:r>
          </a:p>
        </p:txBody>
      </p:sp>
      <p:sp>
        <p:nvSpPr>
          <p:cNvPr id="186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5250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Example: C60</a:t>
            </a:r>
          </a:p>
          <a:p>
            <a:r>
              <a:rPr lang="en-US"/>
              <a:t>60 atoms =&gt; n(n-1)/2 = 1770 pair-vectors</a:t>
            </a:r>
          </a:p>
          <a:p>
            <a:r>
              <a:rPr lang="en-US"/>
              <a:t>We know the lengths (not the directions) of ~18 unique distances</a:t>
            </a:r>
          </a:p>
          <a:p>
            <a:r>
              <a:rPr lang="en-US"/>
              <a:t>We have an imperfect measure of the multiplicities of those distances</a:t>
            </a:r>
          </a:p>
          <a:p>
            <a:r>
              <a:rPr lang="en-US"/>
              <a:t>We don’t have any symmetry information to help us</a:t>
            </a:r>
          </a:p>
        </p:txBody>
      </p:sp>
      <p:pic>
        <p:nvPicPr>
          <p:cNvPr id="1865732" name="Picture 4"/>
          <p:cNvPicPr>
            <a:picLocks noChangeAspect="1" noChangeArrowheads="1"/>
          </p:cNvPicPr>
          <p:nvPr/>
        </p:nvPicPr>
        <p:blipFill>
          <a:blip r:embed="rId2" cstate="print"/>
          <a:srcRect b="45113"/>
          <a:stretch>
            <a:fillRect/>
          </a:stretch>
        </p:blipFill>
        <p:spPr bwMode="auto">
          <a:xfrm>
            <a:off x="0" y="3981450"/>
            <a:ext cx="6704013" cy="2876550"/>
          </a:xfrm>
          <a:prstGeom prst="rect">
            <a:avLst/>
          </a:prstGeom>
          <a:noFill/>
        </p:spPr>
      </p:pic>
      <p:sp>
        <p:nvSpPr>
          <p:cNvPr id="1865733" name="Rectangle 5"/>
          <p:cNvSpPr>
            <a:spLocks noChangeArrowheads="1"/>
          </p:cNvSpPr>
          <p:nvPr/>
        </p:nvSpPr>
        <p:spPr bwMode="auto">
          <a:xfrm>
            <a:off x="6856413" y="4343400"/>
            <a:ext cx="350361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i="0">
                <a:solidFill>
                  <a:srgbClr val="800000"/>
                </a:solidFill>
                <a:latin typeface="Arial" charset="0"/>
              </a:rPr>
              <a:t>Is the problem well conditioned or ill conditioned?</a:t>
            </a:r>
          </a:p>
          <a:p>
            <a:pPr marL="342900" indent="-342900">
              <a:spcBef>
                <a:spcPct val="20000"/>
              </a:spcBef>
            </a:pPr>
            <a:r>
              <a:rPr lang="en-US" b="0" i="0">
                <a:solidFill>
                  <a:srgbClr val="800000"/>
                </a:solidFill>
                <a:latin typeface="Arial" charset="0"/>
              </a:rPr>
              <a:t>Is there a unique solution?</a:t>
            </a:r>
          </a:p>
        </p:txBody>
      </p:sp>
    </p:spTree>
    <p:extLst>
      <p:ext uri="{BB962C8B-B14F-4D97-AF65-F5344CB8AC3E}">
        <p14:creationId xmlns:p14="http://schemas.microsoft.com/office/powerpoint/2010/main" val="3168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57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67778" name="Text Box 2"/>
          <p:cNvSpPr txBox="1">
            <a:spLocks noChangeArrowheads="1"/>
          </p:cNvSpPr>
          <p:nvPr/>
        </p:nvSpPr>
        <p:spPr bwMode="auto">
          <a:xfrm>
            <a:off x="7585075" y="6540500"/>
            <a:ext cx="206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r">
              <a:buClr>
                <a:srgbClr val="000000"/>
              </a:buClr>
              <a:buSzPct val="100000"/>
              <a:buFont typeface="Verdana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63752C49-D35E-480A-9073-40EBAC304DA0}" type="slidenum">
              <a:rPr lang="en-GB" sz="1200" b="0" i="0">
                <a:latin typeface="Verdana" pitchFamily="34" charset="0"/>
              </a:rPr>
              <a:pPr algn="r">
                <a:buClr>
                  <a:srgbClr val="000000"/>
                </a:buClr>
                <a:buSzPct val="100000"/>
                <a:buFont typeface="Verdana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200" b="0" i="0">
              <a:latin typeface="Verdana" pitchFamily="34" charset="0"/>
            </a:endParaRPr>
          </a:p>
        </p:txBody>
      </p:sp>
      <p:sp>
        <p:nvSpPr>
          <p:cNvPr id="186777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54150"/>
          </a:xfrm>
          <a:noFill/>
          <a:ln/>
        </p:spPr>
        <p:txBody>
          <a:bodyPr lIns="90000" tIns="46800" rIns="90000" bIns="46800"/>
          <a:lstStyle/>
          <a:p>
            <a:pPr marL="230188" defTabSz="457200">
              <a:tabLst>
                <a:tab pos="230188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Illustration of cluster buildup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300" y="1016000"/>
            <a:ext cx="9082088" cy="4186238"/>
            <a:chOff x="288" y="640"/>
            <a:chExt cx="5283" cy="2637"/>
          </a:xfrm>
        </p:grpSpPr>
        <p:sp>
          <p:nvSpPr>
            <p:cNvPr id="1867781" name="AutoShape 5"/>
            <p:cNvSpPr>
              <a:spLocks noChangeArrowheads="1"/>
            </p:cNvSpPr>
            <p:nvPr/>
          </p:nvSpPr>
          <p:spPr bwMode="auto">
            <a:xfrm>
              <a:off x="288" y="640"/>
              <a:ext cx="5284" cy="2638"/>
            </a:xfrm>
            <a:prstGeom prst="roundRect">
              <a:avLst>
                <a:gd name="adj" fmla="val 3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7782" name="Text Box 6"/>
            <p:cNvSpPr txBox="1">
              <a:spLocks noChangeArrowheads="1"/>
            </p:cNvSpPr>
            <p:nvPr/>
          </p:nvSpPr>
          <p:spPr bwMode="auto">
            <a:xfrm>
              <a:off x="288" y="640"/>
              <a:ext cx="5284" cy="2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46800" rIns="0" bIns="46800">
              <a:spAutoFit/>
            </a:bodyPr>
            <a:lstStyle/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Char char=""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r>
                <a:rPr lang="en-GB" sz="1600" b="0" i="0">
                  <a:latin typeface="Verdana" pitchFamily="34" charset="0"/>
                </a:rPr>
                <a:t>square-distances = [4×1, 2×sqrt(2)]</a:t>
              </a: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Char char=""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r>
                <a:rPr lang="en-GB" sz="1600" b="0" i="0">
                  <a:latin typeface="Verdana" pitchFamily="34" charset="0"/>
                </a:rPr>
                <a:t>octahedron-distances = [12×1,  3×sqrt(2)]</a:t>
              </a: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None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endParaRPr lang="en-GB" sz="1600" b="0" i="0">
                <a:latin typeface="Verdana" pitchFamily="34" charset="0"/>
              </a:endParaRPr>
            </a:p>
            <a:p>
              <a:pPr marL="339725" indent="-339725" eaLnBrk="1" hangingPunct="1">
                <a:spcBef>
                  <a:spcPts val="500"/>
                </a:spcBef>
                <a:buClr>
                  <a:srgbClr val="000000"/>
                </a:buClr>
                <a:buSzPct val="100000"/>
                <a:buFont typeface="Symbol" pitchFamily="18" charset="2"/>
                <a:buChar char=""/>
                <a:tabLst>
                  <a:tab pos="339725" algn="l"/>
                  <a:tab pos="796925" algn="l"/>
                  <a:tab pos="1254125" algn="l"/>
                  <a:tab pos="1711325" algn="l"/>
                  <a:tab pos="2168525" algn="l"/>
                  <a:tab pos="2625725" algn="l"/>
                  <a:tab pos="3082925" algn="l"/>
                  <a:tab pos="3540125" algn="l"/>
                  <a:tab pos="3997325" algn="l"/>
                  <a:tab pos="4454525" algn="l"/>
                  <a:tab pos="4911725" algn="l"/>
                  <a:tab pos="5368925" algn="l"/>
                  <a:tab pos="5826125" algn="l"/>
                  <a:tab pos="6283325" algn="l"/>
                  <a:tab pos="6740525" algn="l"/>
                  <a:tab pos="7197725" algn="l"/>
                  <a:tab pos="7654925" algn="l"/>
                  <a:tab pos="8112125" algn="l"/>
                  <a:tab pos="8569325" algn="l"/>
                  <a:tab pos="9026525" algn="l"/>
                  <a:tab pos="9483725" algn="l"/>
                </a:tabLst>
              </a:pPr>
              <a:r>
                <a:rPr lang="en-GB" sz="1600" b="0" i="0">
                  <a:latin typeface="Verdana" pitchFamily="34" charset="0"/>
                </a:rPr>
                <a:t>minimized cost function:</a:t>
              </a:r>
            </a:p>
          </p:txBody>
        </p:sp>
      </p:grpSp>
      <p:pic>
        <p:nvPicPr>
          <p:cNvPr id="186778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4588" y="2387600"/>
            <a:ext cx="3209925" cy="3973513"/>
          </a:xfrm>
          <a:prstGeom prst="rect">
            <a:avLst/>
          </a:prstGeom>
          <a:noFill/>
        </p:spPr>
      </p:pic>
      <p:pic>
        <p:nvPicPr>
          <p:cNvPr id="186778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5188" y="1466850"/>
            <a:ext cx="5500687" cy="827088"/>
          </a:xfrm>
          <a:prstGeom prst="rect">
            <a:avLst/>
          </a:prstGeom>
          <a:noFill/>
        </p:spPr>
      </p:pic>
      <p:pic>
        <p:nvPicPr>
          <p:cNvPr id="186778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4875" y="4192588"/>
            <a:ext cx="3413125" cy="841375"/>
          </a:xfrm>
          <a:prstGeom prst="rect">
            <a:avLst/>
          </a:prstGeom>
          <a:noFill/>
        </p:spPr>
      </p:pic>
      <p:sp>
        <p:nvSpPr>
          <p:cNvPr id="1867786" name="Rectangle 10"/>
          <p:cNvSpPr>
            <a:spLocks noChangeArrowheads="1"/>
          </p:cNvSpPr>
          <p:nvPr/>
        </p:nvSpPr>
        <p:spPr bwMode="auto">
          <a:xfrm>
            <a:off x="0" y="5410200"/>
            <a:ext cx="906621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 i="0">
                <a:solidFill>
                  <a:srgbClr val="003366"/>
                </a:solidFill>
                <a:latin typeface="Arial" charset="0"/>
              </a:rPr>
              <a:t>Juhas, SJB et al., Nature 2006</a:t>
            </a:r>
          </a:p>
        </p:txBody>
      </p:sp>
    </p:spTree>
    <p:extLst>
      <p:ext uri="{BB962C8B-B14F-4D97-AF65-F5344CB8AC3E}">
        <p14:creationId xmlns:p14="http://schemas.microsoft.com/office/powerpoint/2010/main" val="4127966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6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ab-initio</a:t>
            </a:r>
            <a:r>
              <a:rPr lang="en-US"/>
              <a:t> structure solution directly from PDF data</a:t>
            </a:r>
          </a:p>
        </p:txBody>
      </p:sp>
      <p:pic>
        <p:nvPicPr>
          <p:cNvPr id="2" name="glc60gldm10-1024x51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600200"/>
            <a:ext cx="9109075" cy="4572000"/>
          </a:xfrm>
        </p:spPr>
      </p:pic>
    </p:spTree>
    <p:extLst>
      <p:ext uri="{BB962C8B-B14F-4D97-AF65-F5344CB8AC3E}">
        <p14:creationId xmlns:p14="http://schemas.microsoft.com/office/powerpoint/2010/main" val="210965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4572000"/>
            <a:ext cx="8839201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60 atoms                                            ~64 atoms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</a:t>
            </a:r>
            <a:r>
              <a:rPr lang="en-US" baseline="-25000" dirty="0" smtClean="0"/>
              <a:t>60</a:t>
            </a:r>
            <a:r>
              <a:rPr lang="en-US" dirty="0" smtClean="0"/>
              <a:t>                                                 Ultra-small </a:t>
            </a:r>
            <a:r>
              <a:rPr lang="en-US" dirty="0" err="1" smtClean="0"/>
              <a:t>CdSe</a:t>
            </a:r>
            <a:r>
              <a:rPr lang="en-US" dirty="0" smtClean="0"/>
              <a:t> NPs</a:t>
            </a:r>
            <a:endParaRPr lang="en-US" baseline="-25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5" b="45113"/>
          <a:stretch/>
        </p:blipFill>
        <p:spPr bwMode="auto">
          <a:xfrm>
            <a:off x="303212" y="1676400"/>
            <a:ext cx="3578860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"/>
          <a:stretch/>
        </p:blipFill>
        <p:spPr bwMode="auto">
          <a:xfrm>
            <a:off x="4951413" y="1600200"/>
            <a:ext cx="3732214" cy="276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9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26" y="2667001"/>
            <a:ext cx="7345786" cy="4114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Successology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19201"/>
            <a:ext cx="292030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3275012" y="3352802"/>
            <a:ext cx="6172200" cy="2967923"/>
          </a:xfrm>
          <a:prstGeom prst="line">
            <a:avLst/>
          </a:prstGeom>
          <a:solidFill>
            <a:srgbClr val="339933">
              <a:alpha val="50000"/>
            </a:srgbClr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5" b="45113"/>
          <a:stretch/>
        </p:blipFill>
        <p:spPr bwMode="auto">
          <a:xfrm>
            <a:off x="7680778" y="4644323"/>
            <a:ext cx="221658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"/>
          <a:stretch/>
        </p:blipFill>
        <p:spPr bwMode="auto">
          <a:xfrm>
            <a:off x="5087400" y="2158327"/>
            <a:ext cx="2020116" cy="149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figligascoreplotnplin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mail-attachment.googleusercontent.com/attachment/u/0/?ui=2&amp;ik=c3c9573c8f&amp;view=att&amp;th=13e3e0f1211f2fc2&amp;attid=0.1&amp;disp=inline&amp;realattid=f_hfx1p5ic1&amp;safe=1&amp;zw&amp;saduie=AG9B_P_n8rbzG1hptDqUJEL14shk&amp;sadet=1366890019162&amp;sads=qTq1E37tA6c2SYoFethZjTy0g38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50813" y="5105400"/>
            <a:ext cx="9525000" cy="106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600200"/>
            <a:ext cx="5257799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Well posed problem: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1212" y="3630182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800000"/>
                </a:solidFill>
                <a:latin typeface="+mj-lt"/>
              </a:rPr>
              <a:t>ILL POSED Problem!</a:t>
            </a:r>
            <a:endParaRPr lang="en-US" b="0" i="0" dirty="0">
              <a:solidFill>
                <a:srgbClr val="8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0813" y="2209800"/>
            <a:ext cx="9524999" cy="4256868"/>
            <a:chOff x="150813" y="2209800"/>
            <a:chExt cx="9524999" cy="4256868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5484813" y="4572000"/>
              <a:ext cx="4190999" cy="914400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rgbClr val="003366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rgbClr val="4D4D4D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b="0" i="0" dirty="0" smtClean="0"/>
                <a:t>Degrees of freedom in the model</a:t>
              </a:r>
            </a:p>
            <a:p>
              <a:pPr marL="0" indent="0">
                <a:buFontTx/>
                <a:buNone/>
              </a:pPr>
              <a:r>
                <a:rPr lang="en-US" b="0" i="0" dirty="0" smtClean="0"/>
                <a:t>  </a:t>
              </a:r>
              <a:endParaRPr lang="en-US" b="0" i="0" dirty="0"/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150813" y="2743200"/>
              <a:ext cx="4267200" cy="533400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rgbClr val="003366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rgbClr val="4D4D4D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b="0" i="0" dirty="0" smtClean="0"/>
                <a:t>Information in the PDF data</a:t>
              </a:r>
            </a:p>
            <a:p>
              <a:pPr marL="0" indent="0">
                <a:buFontTx/>
                <a:buNone/>
              </a:pPr>
              <a:endParaRPr lang="en-US" dirty="0"/>
            </a:p>
          </p:txBody>
        </p:sp>
        <p:sp>
          <p:nvSpPr>
            <p:cNvPr id="6" name="Down Arrow 5"/>
            <p:cNvSpPr/>
            <p:nvPr/>
          </p:nvSpPr>
          <p:spPr bwMode="auto">
            <a:xfrm rot="10800000">
              <a:off x="4990306" y="2209800"/>
              <a:ext cx="265906" cy="3733800"/>
            </a:xfrm>
            <a:prstGeom prst="downArrow">
              <a:avLst/>
            </a:prstGeom>
            <a:solidFill>
              <a:schemeClr val="bg1">
                <a:lumMod val="6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3980258" y="5933268"/>
              <a:ext cx="279995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rgbClr val="003366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rgbClr val="4D4D4D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4D4D4D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b="0" i="0" dirty="0" smtClean="0">
                  <a:solidFill>
                    <a:schemeClr val="bg1">
                      <a:lumMod val="50000"/>
                    </a:schemeClr>
                  </a:solidFill>
                </a:rPr>
                <a:t>Bits of information</a:t>
              </a:r>
            </a:p>
            <a:p>
              <a:pPr marL="0" indent="0">
                <a:buFontTx/>
                <a:buNone/>
              </a:pPr>
              <a:endParaRPr lang="en-US" dirty="0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589212" y="3289514"/>
              <a:ext cx="4343400" cy="1143000"/>
            </a:xfrm>
            <a:prstGeom prst="ellipse">
              <a:avLst/>
            </a:prstGeom>
            <a:solidFill>
              <a:srgbClr val="CFA909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rgbClr val="FFCC00"/>
                </a:solidFill>
                <a:effectLst/>
                <a:latin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0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97668" cy="1143000"/>
          </a:xfrm>
        </p:spPr>
        <p:txBody>
          <a:bodyPr/>
          <a:lstStyle/>
          <a:p>
            <a:r>
              <a:rPr lang="en-US" dirty="0" smtClean="0"/>
              <a:t>Structure Solution</a:t>
            </a:r>
            <a:endParaRPr lang="en-US" dirty="0"/>
          </a:p>
        </p:txBody>
      </p:sp>
      <p:pic>
        <p:nvPicPr>
          <p:cNvPr id="185446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/>
          <a:srcRect t="32922" b="38463"/>
          <a:stretch/>
        </p:blipFill>
        <p:spPr bwMode="auto">
          <a:xfrm>
            <a:off x="250515" y="2323453"/>
            <a:ext cx="9317349" cy="232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8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1"/>
          <a:stretch/>
        </p:blipFill>
        <p:spPr bwMode="auto">
          <a:xfrm>
            <a:off x="4254823" y="2743200"/>
            <a:ext cx="981074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97668" cy="1143000"/>
          </a:xfrm>
        </p:spPr>
        <p:txBody>
          <a:bodyPr/>
          <a:lstStyle/>
          <a:p>
            <a:r>
              <a:rPr lang="en-US" dirty="0" smtClean="0"/>
              <a:t>Complex Modeling Solution</a:t>
            </a:r>
            <a:endParaRPr lang="en-US" dirty="0"/>
          </a:p>
        </p:txBody>
      </p:sp>
      <p:pic>
        <p:nvPicPr>
          <p:cNvPr id="18544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9513" y="1628080"/>
            <a:ext cx="4578350" cy="397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 descr="Image result for nslsI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28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"/>
          <a:stretch/>
        </p:blipFill>
        <p:spPr bwMode="auto">
          <a:xfrm>
            <a:off x="4145917" y="3648690"/>
            <a:ext cx="119888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53" name="Picture 5" descr="Argonne National Laborato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2" r="5950" b="24129"/>
          <a:stretch/>
        </p:blipFill>
        <p:spPr bwMode="auto">
          <a:xfrm>
            <a:off x="4933555" y="1524000"/>
            <a:ext cx="604684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62500"/>
            <a:ext cx="152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5105400"/>
            <a:ext cx="1003695" cy="77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58" name="Picture 10" descr="Hom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14726"/>
          <a:stretch/>
        </p:blipFill>
        <p:spPr bwMode="auto">
          <a:xfrm>
            <a:off x="7542212" y="1527021"/>
            <a:ext cx="1728787" cy="44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27013" y="14478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= a +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complex number mixes real and imaginary parts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 = e + it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complex modeling mixes experiment and theory in a coherent computational framework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Billinge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Levin, Science 2007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AutoShape 2" descr="Image result for pnnl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12407" r="9253" b="8787"/>
          <a:stretch/>
        </p:blipFill>
        <p:spPr bwMode="auto">
          <a:xfrm>
            <a:off x="7389812" y="5029200"/>
            <a:ext cx="898262" cy="9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7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morphous and </a:t>
            </a:r>
            <a:r>
              <a:rPr lang="en-US" dirty="0" err="1" smtClean="0"/>
              <a:t>nanocrystalline</a:t>
            </a:r>
            <a:r>
              <a:rPr lang="en-US" dirty="0" smtClean="0"/>
              <a:t> organics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2209800"/>
            <a:ext cx="9525000" cy="4572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dirty="0" smtClean="0"/>
              <a:t>system </a:t>
            </a:r>
            <a:r>
              <a:rPr lang="en-US" sz="3200" dirty="0"/>
              <a:t>of small </a:t>
            </a:r>
            <a:r>
              <a:rPr lang="en-US" sz="3200" dirty="0" smtClean="0"/>
              <a:t>molecules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Fingerprinting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phase quantification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800" dirty="0" smtClean="0"/>
              <a:t>modeling </a:t>
            </a:r>
            <a:r>
              <a:rPr lang="en-US" sz="2800" dirty="0"/>
              <a:t>molecular systems</a:t>
            </a:r>
          </a:p>
        </p:txBody>
      </p:sp>
    </p:spTree>
    <p:extLst>
      <p:ext uri="{BB962C8B-B14F-4D97-AF65-F5344CB8AC3E}">
        <p14:creationId xmlns:p14="http://schemas.microsoft.com/office/powerpoint/2010/main" val="4014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t="13649" r="7923" b="22129"/>
          <a:stretch/>
        </p:blipFill>
        <p:spPr bwMode="auto">
          <a:xfrm>
            <a:off x="760412" y="2091057"/>
            <a:ext cx="8713006" cy="4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 rot="19222718">
            <a:off x="491415" y="2087761"/>
            <a:ext cx="1803596" cy="762000"/>
            <a:chOff x="1065212" y="1143000"/>
            <a:chExt cx="3025530" cy="762000"/>
          </a:xfrm>
        </p:grpSpPr>
        <p:sp>
          <p:nvSpPr>
            <p:cNvPr id="6" name="Rectangular Callout 5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0013" y="1293168"/>
              <a:ext cx="27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synthetic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2565194">
            <a:off x="4360829" y="3193775"/>
            <a:ext cx="1803596" cy="762000"/>
            <a:chOff x="1065212" y="1143000"/>
            <a:chExt cx="3025530" cy="762000"/>
          </a:xfrm>
        </p:grpSpPr>
        <p:sp>
          <p:nvSpPr>
            <p:cNvPr id="9" name="Rectangular Callout 8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0013" y="1293168"/>
              <a:ext cx="27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synthetic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 rot="2565194">
            <a:off x="6723030" y="1832840"/>
            <a:ext cx="1803596" cy="762000"/>
            <a:chOff x="1065212" y="1143000"/>
            <a:chExt cx="3025530" cy="762000"/>
          </a:xfrm>
        </p:grpSpPr>
        <p:sp>
          <p:nvSpPr>
            <p:cNvPr id="12" name="Rectangular Callout 11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70013" y="1293168"/>
              <a:ext cx="27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synthetic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2668506">
            <a:off x="2884891" y="4661814"/>
            <a:ext cx="1803596" cy="762000"/>
            <a:chOff x="1065212" y="1142999"/>
            <a:chExt cx="3025530" cy="762000"/>
          </a:xfrm>
        </p:grpSpPr>
        <p:sp>
          <p:nvSpPr>
            <p:cNvPr id="15" name="Rectangular Callout 14"/>
            <p:cNvSpPr/>
            <p:nvPr/>
          </p:nvSpPr>
          <p:spPr bwMode="auto">
            <a:xfrm>
              <a:off x="1065212" y="1142999"/>
              <a:ext cx="2819401" cy="762000"/>
            </a:xfrm>
            <a:prstGeom prst="wedgeRectCallout">
              <a:avLst/>
            </a:prstGeom>
            <a:solidFill>
              <a:srgbClr val="FFFFF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70013" y="1293168"/>
              <a:ext cx="27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synthetic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Fingerprinting example: what about amorphous a-form?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495141" y="1600200"/>
            <a:ext cx="8499925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GB" sz="2800" smtClean="0"/>
          </a:p>
        </p:txBody>
      </p:sp>
      <p:pic>
        <p:nvPicPr>
          <p:cNvPr id="15364" name="Picture 3" descr="beta xr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0"/>
            <a:ext cx="440125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gamma xr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4124" y="3714750"/>
            <a:ext cx="453879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330094" y="3352801"/>
            <a:ext cx="2393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Calibri" pitchFamily="34" charset="0"/>
              </a:rPr>
              <a:t>Lab XRD of CBZ-</a:t>
            </a:r>
            <a:r>
              <a:rPr lang="el-GR">
                <a:solidFill>
                  <a:schemeClr val="tx2"/>
                </a:solidFill>
                <a:latin typeface="Calibri" pitchFamily="34" charset="0"/>
              </a:rPr>
              <a:t>β</a:t>
            </a:r>
            <a:endParaRPr lang="en-US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7097025" y="3200401"/>
            <a:ext cx="2640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latin typeface="Calibri" pitchFamily="34" charset="0"/>
              </a:rPr>
              <a:t>Lab XRD of CBZ-</a:t>
            </a:r>
            <a:r>
              <a:rPr lang="el-GR">
                <a:solidFill>
                  <a:schemeClr val="accent2"/>
                </a:solidFill>
                <a:latin typeface="Calibri" pitchFamily="34" charset="0"/>
              </a:rPr>
              <a:t>γ</a:t>
            </a:r>
            <a:endParaRPr lang="en-US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5368" name="Picture 3" descr="amorphous xr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5800" y="1447800"/>
            <a:ext cx="47313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Rectangle 7"/>
          <p:cNvSpPr>
            <a:spLocks noChangeArrowheads="1"/>
          </p:cNvSpPr>
          <p:nvPr/>
        </p:nvSpPr>
        <p:spPr bwMode="auto">
          <a:xfrm>
            <a:off x="6024219" y="1905001"/>
            <a:ext cx="2640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8000"/>
                </a:solidFill>
                <a:latin typeface="Calibri" pitchFamily="34" charset="0"/>
              </a:rPr>
              <a:t>Lab XRD of a-CBZ</a:t>
            </a:r>
          </a:p>
        </p:txBody>
      </p:sp>
    </p:spTree>
    <p:extLst>
      <p:ext uri="{BB962C8B-B14F-4D97-AF65-F5344CB8AC3E}">
        <p14:creationId xmlns:p14="http://schemas.microsoft.com/office/powerpoint/2010/main" val="4188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Total scattering PDFs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>
          <a:xfrm>
            <a:off x="5116460" y="1600201"/>
            <a:ext cx="4291224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GB" dirty="0" smtClean="0"/>
          </a:p>
        </p:txBody>
      </p:sp>
      <p:pic>
        <p:nvPicPr>
          <p:cNvPr id="111620" name="Picture 4" descr="CBZ12panel"/>
          <p:cNvPicPr>
            <a:picLocks noChangeAspect="1" noChangeArrowheads="1"/>
          </p:cNvPicPr>
          <p:nvPr/>
        </p:nvPicPr>
        <p:blipFill>
          <a:blip r:embed="rId2" cstate="print"/>
          <a:srcRect r="49573"/>
          <a:stretch>
            <a:fillRect/>
          </a:stretch>
        </p:blipFill>
        <p:spPr bwMode="auto">
          <a:xfrm>
            <a:off x="1293812" y="1219200"/>
            <a:ext cx="5332412" cy="5386281"/>
          </a:xfrm>
          <a:prstGeom prst="rect">
            <a:avLst/>
          </a:prstGeom>
          <a:noFill/>
        </p:spPr>
      </p:pic>
      <p:pic>
        <p:nvPicPr>
          <p:cNvPr id="1768450" name="Picture 2"/>
          <p:cNvPicPr>
            <a:picLocks noChangeAspect="1" noChangeArrowheads="1"/>
          </p:cNvPicPr>
          <p:nvPr/>
        </p:nvPicPr>
        <p:blipFill>
          <a:blip r:embed="rId3" cstate="print"/>
          <a:srcRect r="49345"/>
          <a:stretch>
            <a:fillRect/>
          </a:stretch>
        </p:blipFill>
        <p:spPr bwMode="auto">
          <a:xfrm>
            <a:off x="4189412" y="1668036"/>
            <a:ext cx="3995844" cy="488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574975" y="1876867"/>
            <a:ext cx="49387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l-GR" sz="2800" dirty="0" smtClean="0"/>
              <a:t>β</a:t>
            </a:r>
            <a:endParaRPr lang="en-US" sz="2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66147" y="4800600"/>
            <a:ext cx="49387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800" dirty="0" smtClean="0">
                <a:latin typeface="Symbol" pitchFamily="18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7932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comparison of melt-quenched CBZ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371600"/>
            <a:ext cx="6096000" cy="4572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371600"/>
            <a:ext cx="6096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371600"/>
            <a:ext cx="6096000" cy="4572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0" y="1066800"/>
            <a:ext cx="441801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sz="2200" b="0" i="0" dirty="0" smtClean="0"/>
              <a:t>(blue) Crystalline </a:t>
            </a:r>
            <a:r>
              <a:rPr lang="en-US" sz="2200" b="0" i="0" dirty="0" err="1" smtClean="0"/>
              <a:t>Carbamezapine</a:t>
            </a:r>
            <a:r>
              <a:rPr lang="en-US" sz="2200" b="0" i="0" dirty="0" smtClean="0"/>
              <a:t>-beta (Form III)</a:t>
            </a:r>
          </a:p>
          <a:p>
            <a:r>
              <a:rPr lang="en-US" sz="2200" b="0" i="0" dirty="0" smtClean="0"/>
              <a:t>Plotted to emphasize intermediate-r range</a:t>
            </a:r>
          </a:p>
          <a:p>
            <a:r>
              <a:rPr lang="en-US" sz="2200" b="0" i="0" dirty="0" smtClean="0"/>
              <a:t>Melt quenched </a:t>
            </a:r>
            <a:r>
              <a:rPr lang="en-US" sz="2200" b="0" i="0" dirty="0" err="1" smtClean="0"/>
              <a:t>Carbamezapine</a:t>
            </a:r>
            <a:endParaRPr lang="en-US" sz="2200" b="0" i="0" dirty="0" smtClean="0"/>
          </a:p>
          <a:p>
            <a:r>
              <a:rPr lang="en-US" sz="2200" b="0" i="0" dirty="0" smtClean="0"/>
              <a:t>Melt quenched </a:t>
            </a:r>
            <a:r>
              <a:rPr lang="en-US" sz="2200" b="0" i="0" dirty="0" err="1" smtClean="0"/>
              <a:t>Carbamezapine</a:t>
            </a:r>
            <a:r>
              <a:rPr lang="en-US" sz="2200" b="0" i="0" dirty="0" smtClean="0"/>
              <a:t> corrected for 4.5 nm nanoparticle size effects</a:t>
            </a:r>
          </a:p>
          <a:p>
            <a:r>
              <a:rPr lang="en-US" sz="2000" b="0" i="0" dirty="0"/>
              <a:t>Simon J. L. </a:t>
            </a:r>
            <a:r>
              <a:rPr lang="en-US" sz="2000" b="0" i="0" dirty="0" err="1"/>
              <a:t>Billinge</a:t>
            </a:r>
            <a:r>
              <a:rPr lang="en-US" sz="2000" b="0" i="0" dirty="0"/>
              <a:t>, </a:t>
            </a:r>
            <a:r>
              <a:rPr lang="en-US" sz="2000" b="0" i="0" dirty="0" err="1"/>
              <a:t>Timur</a:t>
            </a:r>
            <a:r>
              <a:rPr lang="en-US" sz="2000" b="0" i="0" dirty="0"/>
              <a:t> </a:t>
            </a:r>
            <a:r>
              <a:rPr lang="en-US" sz="2000" b="0" i="0" dirty="0" err="1"/>
              <a:t>Dykhne</a:t>
            </a:r>
            <a:r>
              <a:rPr lang="en-US" sz="2000" b="0" i="0" dirty="0"/>
              <a:t>, </a:t>
            </a:r>
            <a:r>
              <a:rPr lang="en-US" sz="2000" b="0" i="0" dirty="0" err="1"/>
              <a:t>Pavol</a:t>
            </a:r>
            <a:r>
              <a:rPr lang="en-US" sz="2000" b="0" i="0" dirty="0"/>
              <a:t> </a:t>
            </a:r>
            <a:r>
              <a:rPr lang="en-US" sz="2000" b="0" i="0" dirty="0" err="1"/>
              <a:t>Juhás</a:t>
            </a:r>
            <a:r>
              <a:rPr lang="en-US" sz="2000" b="0" i="0" dirty="0"/>
              <a:t>, Emil </a:t>
            </a:r>
            <a:r>
              <a:rPr lang="en-US" sz="2000" b="0" i="0" dirty="0" err="1"/>
              <a:t>Božin</a:t>
            </a:r>
            <a:r>
              <a:rPr lang="en-US" sz="2000" b="0" i="0" dirty="0"/>
              <a:t>, Ryan Taylor, Alastair J. Florence and </a:t>
            </a:r>
            <a:r>
              <a:rPr lang="en-US" sz="2000" b="0" i="0" dirty="0" smtClean="0"/>
              <a:t>Kenneth </a:t>
            </a:r>
            <a:r>
              <a:rPr lang="en-US" sz="2000" b="0" i="0" dirty="0" err="1" smtClean="0"/>
              <a:t>Shankland</a:t>
            </a:r>
            <a:r>
              <a:rPr lang="en-US" sz="2000" b="0" i="0" dirty="0" smtClean="0"/>
              <a:t>,</a:t>
            </a:r>
            <a:r>
              <a:rPr lang="en-US" sz="2000" b="0" i="0" dirty="0"/>
              <a:t> </a:t>
            </a:r>
            <a:r>
              <a:rPr lang="en-US" sz="2000" b="0" dirty="0" err="1" smtClean="0"/>
              <a:t>CrystEngComm</a:t>
            </a:r>
            <a:r>
              <a:rPr lang="en-US" sz="2000" b="0" i="0" dirty="0"/>
              <a:t> </a:t>
            </a:r>
            <a:r>
              <a:rPr lang="en-US" sz="2000" i="0" dirty="0"/>
              <a:t>12</a:t>
            </a:r>
            <a:r>
              <a:rPr lang="en-US" sz="2000" b="0" i="0" dirty="0"/>
              <a:t>, 1366-1368 (2010).</a:t>
            </a:r>
            <a:endParaRPr lang="en-US" sz="2000" b="0" i="0" dirty="0" smtClean="0"/>
          </a:p>
          <a:p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411217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amorphous API contents in the presence of crystalline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612" y="1219200"/>
            <a:ext cx="4724401" cy="4572000"/>
          </a:xfrm>
        </p:spPr>
        <p:txBody>
          <a:bodyPr/>
          <a:lstStyle/>
          <a:p>
            <a:r>
              <a:rPr lang="en-US" sz="2000" dirty="0" smtClean="0"/>
              <a:t>Collaboration with Matthew Johnson, Senior Investigator, GlaxoSmithKline, thanks for help from Marco di </a:t>
            </a:r>
            <a:r>
              <a:rPr lang="en-US" sz="2000" dirty="0" err="1" smtClean="0"/>
              <a:t>Michiel</a:t>
            </a:r>
            <a:endParaRPr lang="en-US" sz="2000" dirty="0" smtClean="0"/>
          </a:p>
          <a:p>
            <a:r>
              <a:rPr lang="en-US" sz="2000" dirty="0" smtClean="0"/>
              <a:t>These are the raw data from the crystalline form (green) and the ball-milled form (blue) of the API.  </a:t>
            </a:r>
          </a:p>
          <a:p>
            <a:r>
              <a:rPr lang="en-US" sz="2000" dirty="0" smtClean="0"/>
              <a:t>Data ID15, ESRF</a:t>
            </a:r>
          </a:p>
          <a:p>
            <a:r>
              <a:rPr lang="en-US" sz="2000" dirty="0" smtClean="0"/>
              <a:t>The ball milled sample is assumed to amorphous</a:t>
            </a:r>
          </a:p>
          <a:p>
            <a:r>
              <a:rPr lang="en-US" sz="2000" dirty="0" smtClean="0"/>
              <a:t>Note the apparent lack of signal beyond 7 A</a:t>
            </a:r>
            <a:r>
              <a:rPr lang="en-US" sz="2000" baseline="30000" dirty="0" smtClean="0"/>
              <a:t>-1</a:t>
            </a:r>
          </a:p>
          <a:p>
            <a:r>
              <a:rPr lang="en-US" sz="2000" dirty="0" smtClean="0"/>
              <a:t>funding from GSK</a:t>
            </a:r>
            <a:endParaRPr lang="en-US" sz="2000" baseline="30000" dirty="0" smtClean="0"/>
          </a:p>
        </p:txBody>
      </p:sp>
      <p:pic>
        <p:nvPicPr>
          <p:cNvPr id="1730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" y="1676400"/>
            <a:ext cx="469651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7970" name="Picture 2" descr="http://ycg.crystallography.org.uk/wp-content/uploads/2011/04/YCSession1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3756" b="50000"/>
          <a:stretch/>
        </p:blipFill>
        <p:spPr bwMode="auto">
          <a:xfrm>
            <a:off x="8448658" y="5334000"/>
            <a:ext cx="145416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79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70" y="5334000"/>
            <a:ext cx="123371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4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amorphous API contents in the presence of crystalline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211" y="1600200"/>
            <a:ext cx="4724401" cy="4572000"/>
          </a:xfrm>
        </p:spPr>
        <p:txBody>
          <a:bodyPr/>
          <a:lstStyle/>
          <a:p>
            <a:r>
              <a:rPr lang="en-US" dirty="0" smtClean="0"/>
              <a:t>These are the same data as shown in the previous viewgraph but processed to the reduced structure function, F(Q).</a:t>
            </a:r>
          </a:p>
          <a:p>
            <a:r>
              <a:rPr lang="en-US" dirty="0" smtClean="0"/>
              <a:t>crystalline form (green) and the ball-milled form (blue) of the API.  </a:t>
            </a:r>
          </a:p>
          <a:p>
            <a:r>
              <a:rPr lang="en-US" dirty="0" smtClean="0"/>
              <a:t>The important high-Q signal is now apparent up to and beyond 19 A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pic>
        <p:nvPicPr>
          <p:cNvPr id="1731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51596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amorphous API contents in the presence of crystalline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211" y="1600200"/>
            <a:ext cx="4724401" cy="4572000"/>
          </a:xfrm>
        </p:spPr>
        <p:txBody>
          <a:bodyPr/>
          <a:lstStyle/>
          <a:p>
            <a:r>
              <a:rPr lang="en-US" dirty="0" smtClean="0"/>
              <a:t>The PDFs from the data shown in the previous viewgraph</a:t>
            </a:r>
          </a:p>
          <a:p>
            <a:r>
              <a:rPr lang="en-US" dirty="0" smtClean="0"/>
              <a:t>crystalline form (green) and the ball-milled form (blue) of the API.  </a:t>
            </a:r>
          </a:p>
          <a:p>
            <a:r>
              <a:rPr lang="en-US" dirty="0" smtClean="0"/>
              <a:t>There is a signal at high-r in the crystalline sample but not the amorphous.</a:t>
            </a:r>
            <a:endParaRPr lang="en-US" baseline="30000" dirty="0"/>
          </a:p>
        </p:txBody>
      </p:sp>
      <p:pic>
        <p:nvPicPr>
          <p:cNvPr id="173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5311104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28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838200"/>
            <a:ext cx="4724399" cy="4572000"/>
          </a:xfrm>
        </p:spPr>
        <p:txBody>
          <a:bodyPr/>
          <a:lstStyle/>
          <a:p>
            <a:r>
              <a:rPr lang="en-US" sz="2000" dirty="0" smtClean="0"/>
              <a:t>The low-r (top) and high-r (bottom) regions of the PDF from a series of samples that are a mixture of crystalline and amorphous.</a:t>
            </a:r>
          </a:p>
          <a:p>
            <a:r>
              <a:rPr lang="en-US" sz="2000" dirty="0" smtClean="0"/>
              <a:t>Note the different amplitudes for the high-r features indicating different proportions of crystalline material in the samples.</a:t>
            </a:r>
          </a:p>
          <a:p>
            <a:r>
              <a:rPr lang="en-US" sz="2000" dirty="0" smtClean="0"/>
              <a:t>Plotted on top are PDF curves made from a linear combination of the amorphous and pure crystalline PDFs.</a:t>
            </a:r>
          </a:p>
          <a:p>
            <a:r>
              <a:rPr lang="en-US" sz="2000" dirty="0" smtClean="0"/>
              <a:t>The mixing fraction is adjusted to give the best fit</a:t>
            </a:r>
          </a:p>
          <a:p>
            <a:r>
              <a:rPr lang="en-US" sz="2000" dirty="0" smtClean="0"/>
              <a:t>Then the amorphous and crystalline components can be quantified.</a:t>
            </a:r>
          </a:p>
          <a:p>
            <a:endParaRPr lang="en-US" dirty="0"/>
          </a:p>
        </p:txBody>
      </p:sp>
      <p:pic>
        <p:nvPicPr>
          <p:cNvPr id="1733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64275"/>
            <a:ext cx="4648338" cy="67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Recrystallization from the amorphous </a:t>
            </a:r>
            <a:r>
              <a:rPr lang="en-US" dirty="0" smtClean="0"/>
              <a:t>state: Lactose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72" y="1156380"/>
            <a:ext cx="5681740" cy="44824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Lactose is a common excipient for pharmaceutical tableting </a:t>
            </a: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Commercially available in crystalline or amorphous forms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A-form can be prepared from α-Monohydrate crystals by spray-drying, melt quenching, and </a:t>
            </a:r>
            <a:r>
              <a:rPr lang="en-US" dirty="0" err="1" smtClean="0"/>
              <a:t>lyophilization</a:t>
            </a: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Maxwell W. </a:t>
            </a:r>
            <a:r>
              <a:rPr lang="en-US" dirty="0" err="1"/>
              <a:t>Terban</a:t>
            </a:r>
            <a:r>
              <a:rPr lang="en-US" dirty="0"/>
              <a:t>, Eugene Y. Cheung, Paul </a:t>
            </a:r>
            <a:r>
              <a:rPr lang="en-US" dirty="0" err="1"/>
              <a:t>Krolikowski</a:t>
            </a:r>
            <a:r>
              <a:rPr lang="en-US" dirty="0"/>
              <a:t> and Simon J. L. </a:t>
            </a:r>
            <a:r>
              <a:rPr lang="en-US" dirty="0" err="1"/>
              <a:t>Billinge</a:t>
            </a:r>
            <a:r>
              <a:rPr lang="en-US" dirty="0"/>
              <a:t>,  </a:t>
            </a:r>
            <a:r>
              <a:rPr lang="en-US" i="1" dirty="0" err="1"/>
              <a:t>Cryst</a:t>
            </a:r>
            <a:r>
              <a:rPr lang="en-US" i="1" dirty="0"/>
              <a:t>. Growth Des.</a:t>
            </a:r>
            <a:r>
              <a:rPr lang="en-US" dirty="0"/>
              <a:t> </a:t>
            </a:r>
            <a:r>
              <a:rPr lang="en-US" dirty="0" smtClean="0"/>
              <a:t>, </a:t>
            </a:r>
            <a:r>
              <a:rPr lang="en-US" dirty="0" err="1" smtClean="0"/>
              <a:t>Doi</a:t>
            </a:r>
            <a:r>
              <a:rPr lang="en-US" dirty="0" smtClean="0"/>
              <a:t>: http://pubs.acs.org/doi/full/10.1021/acs.cgd.5b01100 (</a:t>
            </a:r>
            <a:r>
              <a:rPr lang="en-US" dirty="0"/>
              <a:t>2015</a:t>
            </a:r>
            <a:r>
              <a:rPr lang="en-US" dirty="0" smtClean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43" y="2940378"/>
            <a:ext cx="2800969" cy="2276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219199"/>
            <a:ext cx="2438400" cy="1683725"/>
          </a:xfrm>
          <a:prstGeom prst="rect">
            <a:avLst/>
          </a:prstGeom>
        </p:spPr>
      </p:pic>
      <p:pic>
        <p:nvPicPr>
          <p:cNvPr id="1748994" name="Picture 2" descr="Maxwell Terb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44" y="481704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Lactose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72" y="1156380"/>
            <a:ext cx="5556135" cy="509202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Raw data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F(Q)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TSPDF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Of A-form (red) and crystalline (blue) lactose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TSPDF data collected at X17A@NSLS</a:t>
            </a:r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09" y="1156380"/>
            <a:ext cx="3982792" cy="52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Time dependent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3" y="1143000"/>
            <a:ext cx="4798676" cy="10207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Various A-form samples aged at, 40°C/75% RH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118036"/>
            <a:ext cx="4495800" cy="3520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8576"/>
            <a:ext cx="4343400" cy="4192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9800"/>
            <a:ext cx="4343400" cy="4192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209800"/>
            <a:ext cx="4343400" cy="41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4648200"/>
            <a:ext cx="9525000" cy="1524000"/>
          </a:xfrm>
        </p:spPr>
        <p:txBody>
          <a:bodyPr/>
          <a:lstStyle/>
          <a:p>
            <a:r>
              <a:rPr lang="en-US" dirty="0" smtClean="0"/>
              <a:t>Page 11, he has moved from diamond to rock-salt….the first appearance of something looking like a Bragg peak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850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2825" cy="463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08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Time dependent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3" y="1143000"/>
            <a:ext cx="4798676" cy="10207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How does the </a:t>
            </a:r>
            <a:r>
              <a:rPr lang="en-US" dirty="0" err="1" smtClean="0"/>
              <a:t>crystallinity</a:t>
            </a:r>
            <a:r>
              <a:rPr lang="en-US" dirty="0" smtClean="0"/>
              <a:t> grow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118036"/>
            <a:ext cx="4495800" cy="35207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9661" y="2209800"/>
            <a:ext cx="4523151" cy="3398002"/>
            <a:chOff x="199661" y="2209800"/>
            <a:chExt cx="4523151" cy="33980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26"/>
            <a:stretch/>
          </p:blipFill>
          <p:spPr>
            <a:xfrm>
              <a:off x="199661" y="2209800"/>
              <a:ext cx="4523151" cy="32701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07" b="691"/>
            <a:stretch/>
          </p:blipFill>
          <p:spPr>
            <a:xfrm>
              <a:off x="199661" y="5410200"/>
              <a:ext cx="4523151" cy="19760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13" y="2133600"/>
            <a:ext cx="5148499" cy="3795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13" y="2133600"/>
            <a:ext cx="5148499" cy="3795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13" y="2133600"/>
            <a:ext cx="5148499" cy="3795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13" y="2133600"/>
            <a:ext cx="5148499" cy="379541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684212" y="2819400"/>
            <a:ext cx="4343400" cy="1447800"/>
          </a:xfrm>
          <a:prstGeom prst="ellipse">
            <a:avLst/>
          </a:prstGeom>
          <a:noFill/>
          <a:ln w="38100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03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2825" cy="1143000"/>
          </a:xfrm>
        </p:spPr>
        <p:txBody>
          <a:bodyPr/>
          <a:lstStyle/>
          <a:p>
            <a:r>
              <a:rPr lang="en-US" dirty="0" smtClean="0"/>
              <a:t>Solving structure of nanoparticles and molecular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3086" y="838200"/>
            <a:ext cx="3459738" cy="4838531"/>
          </a:xfrm>
        </p:spPr>
        <p:txBody>
          <a:bodyPr/>
          <a:lstStyle/>
          <a:p>
            <a:r>
              <a:rPr lang="en-US" dirty="0" smtClean="0"/>
              <a:t>Regular </a:t>
            </a:r>
            <a:r>
              <a:rPr lang="en-US" dirty="0" err="1" smtClean="0"/>
              <a:t>PDFgui</a:t>
            </a:r>
            <a:r>
              <a:rPr lang="en-US" dirty="0" smtClean="0"/>
              <a:t> fit gives peaks too sharp in high-r, too broad at low-r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Dragica</a:t>
            </a:r>
            <a:r>
              <a:rPr lang="en-US" dirty="0" smtClean="0"/>
              <a:t> </a:t>
            </a:r>
            <a:r>
              <a:rPr lang="en-US" dirty="0" err="1" smtClean="0"/>
              <a:t>Prill</a:t>
            </a:r>
            <a:r>
              <a:rPr lang="en-US" dirty="0"/>
              <a:t>, Martin </a:t>
            </a:r>
            <a:r>
              <a:rPr lang="en-US" dirty="0" smtClean="0"/>
              <a:t>Schmidt and </a:t>
            </a:r>
            <a:r>
              <a:rPr lang="en-US" dirty="0" err="1" smtClean="0"/>
              <a:t>Juhas</a:t>
            </a:r>
            <a:r>
              <a:rPr lang="en-US" dirty="0" smtClean="0"/>
              <a:t>, </a:t>
            </a:r>
          </a:p>
          <a:p>
            <a:r>
              <a:rPr lang="en-US" sz="2000" dirty="0" err="1" smtClean="0"/>
              <a:t>Prill</a:t>
            </a:r>
            <a:r>
              <a:rPr lang="en-US" sz="2000" dirty="0"/>
              <a:t>, </a:t>
            </a:r>
            <a:r>
              <a:rPr lang="en-US" sz="2000" dirty="0" err="1" smtClean="0"/>
              <a:t>Juhás</a:t>
            </a:r>
            <a:r>
              <a:rPr lang="en-US" sz="2000" dirty="0"/>
              <a:t>, </a:t>
            </a:r>
            <a:r>
              <a:rPr lang="en-US" sz="2000" dirty="0" smtClean="0"/>
              <a:t>Schmidt </a:t>
            </a:r>
            <a:r>
              <a:rPr lang="en-US" sz="2000" dirty="0"/>
              <a:t>and </a:t>
            </a:r>
            <a:r>
              <a:rPr lang="en-US" sz="2000" dirty="0" smtClean="0"/>
              <a:t>S.J.L.B.,</a:t>
            </a:r>
            <a:r>
              <a:rPr lang="en-US" sz="2000" dirty="0"/>
              <a:t> </a:t>
            </a:r>
            <a:r>
              <a:rPr lang="it-IT" sz="2000" i="1" dirty="0"/>
              <a:t>J. Appl. Crystallogr.</a:t>
            </a:r>
            <a:r>
              <a:rPr lang="it-IT" sz="2000" dirty="0"/>
              <a:t> </a:t>
            </a:r>
            <a:r>
              <a:rPr lang="it-IT" sz="2000" b="1" dirty="0"/>
              <a:t>48</a:t>
            </a:r>
            <a:r>
              <a:rPr lang="it-IT" sz="2000" dirty="0"/>
              <a:t>, 171-178 (2015)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293125"/>
            <a:ext cx="6292274" cy="47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62" name="Picture 2" descr="http://web.uni-frankfurt.de/fb14/Anorg_Chem/AK_Schmidt/pix/d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1" y="4891150"/>
            <a:ext cx="1446213" cy="19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4" name="Picture 4" descr="See original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9" r="22685"/>
          <a:stretch/>
        </p:blipFill>
        <p:spPr bwMode="auto">
          <a:xfrm>
            <a:off x="6825653" y="4891150"/>
            <a:ext cx="1630957" cy="2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6" name="Picture 6" descr="http://web.uni-frankfurt.de/fb14/Anorg_Chem/AK_Schmidt/schmidt/m.schmid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11286" r="20506" b="21346"/>
          <a:stretch/>
        </p:blipFill>
        <p:spPr bwMode="auto">
          <a:xfrm>
            <a:off x="6917114" y="4917389"/>
            <a:ext cx="1523998" cy="19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8" name="Picture 8" descr="See 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3" t="5038" r="38024" b="10572"/>
          <a:stretch/>
        </p:blipFill>
        <p:spPr bwMode="auto">
          <a:xfrm>
            <a:off x="5424109" y="4896224"/>
            <a:ext cx="1473315" cy="200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4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 of molecular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487" y="1031144"/>
            <a:ext cx="4172337" cy="48362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Workaround using DSE + RSC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molecule PDF using DSE (a)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crystal structure using RSC (b)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molecule using DSE but with crystal structure ADPs (c)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Determine inter-molecular correlation from (b)-(c)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(a) and (d) to get full pattern (e)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219200"/>
            <a:ext cx="5579676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34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0916" y="1559656"/>
            <a:ext cx="3924584" cy="4572000"/>
          </a:xfrm>
        </p:spPr>
        <p:txBody>
          <a:bodyPr/>
          <a:lstStyle/>
          <a:p>
            <a:r>
              <a:rPr lang="en-US" dirty="0" smtClean="0"/>
              <a:t>Result is excellent fit over whole range</a:t>
            </a:r>
          </a:p>
          <a:p>
            <a:r>
              <a:rPr lang="en-US" dirty="0" err="1"/>
              <a:t>Dragica</a:t>
            </a:r>
            <a:r>
              <a:rPr lang="en-US" dirty="0"/>
              <a:t> </a:t>
            </a:r>
            <a:r>
              <a:rPr lang="en-US" dirty="0" err="1"/>
              <a:t>Prill</a:t>
            </a:r>
            <a:r>
              <a:rPr lang="en-US" dirty="0"/>
              <a:t>, Pavol </a:t>
            </a:r>
            <a:r>
              <a:rPr lang="en-US" dirty="0" err="1"/>
              <a:t>Juhás</a:t>
            </a:r>
            <a:r>
              <a:rPr lang="en-US" dirty="0"/>
              <a:t>, Martin U. Schmidt and SJLB </a:t>
            </a:r>
            <a:r>
              <a:rPr lang="en-US" i="1" dirty="0"/>
              <a:t>J. Appl. </a:t>
            </a:r>
            <a:r>
              <a:rPr lang="en-US" i="1" dirty="0" err="1"/>
              <a:t>Crystallogr</a:t>
            </a:r>
            <a:r>
              <a:rPr lang="en-US" i="1" dirty="0"/>
              <a:t>.</a:t>
            </a:r>
            <a:r>
              <a:rPr lang="en-US" dirty="0"/>
              <a:t> </a:t>
            </a:r>
            <a:r>
              <a:rPr lang="en-US" b="1" dirty="0"/>
              <a:t>48</a:t>
            </a:r>
            <a:r>
              <a:rPr lang="en-US" dirty="0"/>
              <a:t>, 171-178 (2015)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21" y="1524000"/>
            <a:ext cx="58209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52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Update: Structure solution of molecular materials now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2" y="1295400"/>
            <a:ext cx="4764088" cy="4572000"/>
          </a:xfrm>
        </p:spPr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yobjcryst</a:t>
            </a:r>
            <a:r>
              <a:rPr lang="en-US" dirty="0" smtClean="0"/>
              <a:t> wraps functionality from </a:t>
            </a:r>
            <a:r>
              <a:rPr lang="en-US" dirty="0" err="1" smtClean="0"/>
              <a:t>ObjCryst</a:t>
            </a:r>
            <a:r>
              <a:rPr lang="en-US" dirty="0" smtClean="0"/>
              <a:t>++ (Favre-</a:t>
            </a:r>
            <a:r>
              <a:rPr lang="en-US" dirty="0" err="1" smtClean="0"/>
              <a:t>Nicolin</a:t>
            </a:r>
            <a:r>
              <a:rPr lang="en-US" dirty="0" smtClean="0"/>
              <a:t> and </a:t>
            </a:r>
            <a:r>
              <a:rPr lang="en-US" dirty="0" err="1" smtClean="0"/>
              <a:t>Cerny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Rigid body constraints and quaternions to describe spatial orientations of molecules</a:t>
            </a:r>
          </a:p>
          <a:p>
            <a:r>
              <a:rPr lang="en-US" dirty="0" err="1" smtClean="0"/>
              <a:t>Napthalene</a:t>
            </a:r>
            <a:r>
              <a:rPr lang="en-US" dirty="0" smtClean="0"/>
              <a:t>, P1, Z=2</a:t>
            </a:r>
          </a:p>
          <a:p>
            <a:r>
              <a:rPr lang="en-US" dirty="0" smtClean="0"/>
              <a:t>Blue is single crystal structure, red is PDF derived structure</a:t>
            </a:r>
          </a:p>
          <a:p>
            <a:r>
              <a:rPr lang="en-US" dirty="0" err="1"/>
              <a:t>Dragica</a:t>
            </a:r>
            <a:r>
              <a:rPr lang="en-US" dirty="0"/>
              <a:t> </a:t>
            </a:r>
            <a:r>
              <a:rPr lang="en-US" dirty="0" err="1"/>
              <a:t>Prill</a:t>
            </a:r>
            <a:r>
              <a:rPr lang="en-US" dirty="0"/>
              <a:t>, </a:t>
            </a:r>
            <a:r>
              <a:rPr lang="en-US" dirty="0" err="1"/>
              <a:t>Pavol</a:t>
            </a:r>
            <a:r>
              <a:rPr lang="en-US" dirty="0"/>
              <a:t> </a:t>
            </a:r>
            <a:r>
              <a:rPr lang="en-US" dirty="0" err="1"/>
              <a:t>Juhás</a:t>
            </a:r>
            <a:r>
              <a:rPr lang="en-US" dirty="0"/>
              <a:t>, S. J. L. </a:t>
            </a:r>
            <a:r>
              <a:rPr lang="en-US" dirty="0" err="1"/>
              <a:t>Billinge</a:t>
            </a:r>
            <a:r>
              <a:rPr lang="en-US" dirty="0"/>
              <a:t> and Martin U. Schmidt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i="1" dirty="0" err="1"/>
              <a:t>Acta</a:t>
            </a:r>
            <a:r>
              <a:rPr lang="en-US" i="1" dirty="0"/>
              <a:t> </a:t>
            </a:r>
            <a:r>
              <a:rPr lang="en-US" i="1" dirty="0" err="1"/>
              <a:t>Crystallogr</a:t>
            </a:r>
            <a:r>
              <a:rPr lang="en-US" i="1" dirty="0"/>
              <a:t>. A</a:t>
            </a:r>
            <a:r>
              <a:rPr lang="en-US" dirty="0"/>
              <a:t> </a:t>
            </a:r>
            <a:r>
              <a:rPr lang="en-US" b="1" dirty="0"/>
              <a:t>72</a:t>
            </a:r>
            <a:r>
              <a:rPr lang="en-US" dirty="0"/>
              <a:t>, 62-72 (2016)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143001"/>
            <a:ext cx="395149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038600"/>
            <a:ext cx="2831124" cy="279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114320"/>
            <a:ext cx="3875290" cy="288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4" y="3967916"/>
            <a:ext cx="2973186" cy="293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05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865812" cy="1447800"/>
          </a:xfrm>
        </p:spPr>
        <p:txBody>
          <a:bodyPr/>
          <a:lstStyle/>
          <a:p>
            <a:r>
              <a:rPr lang="en-US" dirty="0" smtClean="0"/>
              <a:t>Thin film PDF at normal incidence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022" y="1559656"/>
            <a:ext cx="185219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Jensen,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Iversen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, Johnson,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Dooryhee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SJLB et al.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IUCrJ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2015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460" name="Picture 4" descr="[Fig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" y="1143000"/>
            <a:ext cx="415851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[Figure 3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76200"/>
            <a:ext cx="3809308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[Figure 4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9"/>
          <a:stretch/>
        </p:blipFill>
        <p:spPr bwMode="auto">
          <a:xfrm>
            <a:off x="150812" y="4193991"/>
            <a:ext cx="4805363" cy="27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7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9412" y="0"/>
            <a:ext cx="5713413" cy="1447800"/>
          </a:xfrm>
        </p:spPr>
        <p:txBody>
          <a:bodyPr/>
          <a:lstStyle/>
          <a:p>
            <a:r>
              <a:rPr lang="en-US" dirty="0" smtClean="0"/>
              <a:t>Spatially Resolve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613" y="1066800"/>
            <a:ext cx="5029200" cy="4572000"/>
          </a:xfrm>
        </p:spPr>
        <p:txBody>
          <a:bodyPr/>
          <a:lstStyle/>
          <a:p>
            <a:r>
              <a:rPr lang="en-US" dirty="0" smtClean="0"/>
              <a:t>Anton </a:t>
            </a:r>
            <a:r>
              <a:rPr lang="en-US" dirty="0" err="1" smtClean="0"/>
              <a:t>Kovyakh</a:t>
            </a:r>
            <a:r>
              <a:rPr lang="en-US" dirty="0" smtClean="0"/>
              <a:t>, </a:t>
            </a:r>
            <a:r>
              <a:rPr lang="en-US" dirty="0" err="1" smtClean="0"/>
              <a:t>Soham</a:t>
            </a:r>
            <a:r>
              <a:rPr lang="en-US" dirty="0" smtClean="0"/>
              <a:t> Banerjee, Chia </a:t>
            </a:r>
            <a:r>
              <a:rPr lang="en-US" dirty="0" err="1" smtClean="0"/>
              <a:t>Hao</a:t>
            </a:r>
            <a:r>
              <a:rPr lang="en-US" dirty="0" smtClean="0"/>
              <a:t> Liu</a:t>
            </a:r>
            <a:endParaRPr lang="en-US" dirty="0"/>
          </a:p>
        </p:txBody>
      </p:sp>
      <p:pic>
        <p:nvPicPr>
          <p:cNvPr id="1730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" y="0"/>
            <a:ext cx="40481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631"/>
          <a:stretch/>
        </p:blipFill>
        <p:spPr bwMode="auto">
          <a:xfrm>
            <a:off x="227012" y="2191074"/>
            <a:ext cx="4233570" cy="413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3810000"/>
            <a:ext cx="39719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37" y="1828800"/>
            <a:ext cx="4050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 bwMode="auto">
          <a:xfrm>
            <a:off x="2058637" y="1943100"/>
            <a:ext cx="454375" cy="571500"/>
          </a:xfrm>
          <a:prstGeom prst="down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58637" y="3972087"/>
            <a:ext cx="454375" cy="571500"/>
          </a:xfrm>
          <a:prstGeom prst="down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6200000">
            <a:off x="4633149" y="4640087"/>
            <a:ext cx="454375" cy="571500"/>
          </a:xfrm>
          <a:prstGeom prst="down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6938787" y="3750469"/>
            <a:ext cx="454375" cy="571500"/>
          </a:xfrm>
          <a:prstGeom prst="downArrow">
            <a:avLst/>
          </a:prstGeom>
          <a:solidFill>
            <a:schemeClr val="accent2">
              <a:lumMod val="75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65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throughput allows spatially resolved tomographic imaging</a:t>
            </a:r>
          </a:p>
        </p:txBody>
      </p:sp>
      <p:pic>
        <p:nvPicPr>
          <p:cNvPr id="4" name="Content Placeholder 3" descr="fiogure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57400"/>
            <a:ext cx="4799012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9012" y="1234619"/>
            <a:ext cx="495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Experiments on ID15 at ESRF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Pt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PtO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 nanoparticle catalyst on a </a:t>
            </a:r>
            <a:r>
              <a:rPr lang="en-US" b="0" i="0" dirty="0" smtClean="0">
                <a:solidFill>
                  <a:srgbClr val="003366"/>
                </a:solidFill>
                <a:cs typeface="Calibri" pitchFamily="34" charset="0"/>
              </a:rPr>
              <a:t>g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-alumina support in a flow rig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Have a fully </a:t>
            </a:r>
            <a:r>
              <a:rPr lang="en-US" b="0" i="0" dirty="0" err="1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refinable</a:t>
            </a: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 PDF in every pixel of the image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Large particle size in a shell around the rim, small particle size and much lower density in the middle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003366"/>
                </a:solidFill>
                <a:latin typeface="Calibri" pitchFamily="34" charset="0"/>
                <a:cs typeface="Calibri" pitchFamily="34" charset="0"/>
              </a:rPr>
              <a:t>=&gt; Spatially resolved, time resolved nanostructure studies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S. 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D. M. Jacques, 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Di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Michiel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SJLB et al. </a:t>
            </a:r>
            <a:r>
              <a:rPr lang="en-US" sz="2000" b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Nat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Commun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 </a:t>
            </a:r>
            <a:r>
              <a:rPr lang="en-US" sz="200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2536 (2013)</a:t>
            </a:r>
            <a:endParaRPr lang="en-US" sz="2000" b="0" i="0" dirty="0" smtClean="0">
              <a:solidFill>
                <a:schemeClr val="bg2">
                  <a:lumMod val="50000"/>
                </a:schemeClr>
              </a:solidFill>
              <a:latin typeface="+mj-lt"/>
              <a:cs typeface="Calibri" pitchFamily="34" charset="0"/>
            </a:endParaRPr>
          </a:p>
          <a:p>
            <a:endParaRPr lang="en-US" sz="2000" b="0" i="0" dirty="0" smtClean="0">
              <a:solidFill>
                <a:srgbClr val="003366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C:\Users\Simon\Desktop\PDF_NEW\PDF_supp_newfigS2_version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600200"/>
            <a:ext cx="41910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Batteries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1"/>
          <a:stretch/>
        </p:blipFill>
        <p:spPr bwMode="auto">
          <a:xfrm>
            <a:off x="227012" y="1219200"/>
            <a:ext cx="9525000" cy="250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612" y="5029200"/>
            <a:ext cx="7924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10,000 2D datasets per image, 30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mins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per image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~10Tb/day</a:t>
            </a:r>
          </a:p>
          <a:p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Jensen,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Corr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Di </a:t>
            </a:r>
            <a:r>
              <a:rPr lang="en-US" sz="2000" b="0" i="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Michiel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SJLB et al</a:t>
            </a:r>
            <a:r>
              <a:rPr lang="en-US" sz="2000" b="0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.,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J.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Electrochem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 Soc</a:t>
            </a:r>
            <a:r>
              <a:rPr lang="en-US" sz="2000" b="0" i="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. (2015)</a:t>
            </a:r>
          </a:p>
        </p:txBody>
      </p:sp>
      <p:pic>
        <p:nvPicPr>
          <p:cNvPr id="5" name="Content Placeholder 3" descr="fiogure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18012" y="1219200"/>
            <a:ext cx="5181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Content Placeholder 5"/>
          <p:cNvPicPr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1" b="82435" l="45956" r="61152">
                        <a14:foregroundMark x1="55025" y1="13562" x2="55025" y2="13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/>
        </p:blipFill>
        <p:spPr bwMode="auto">
          <a:xfrm>
            <a:off x="531812" y="2438400"/>
            <a:ext cx="5791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1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mPDF</a:t>
            </a:r>
            <a:r>
              <a:rPr lang="en-US" dirty="0" smtClean="0"/>
              <a:t>: PDF of short-range magnetic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5562600"/>
            <a:ext cx="9525000" cy="9144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Benjamin 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Frandsen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Xiaohao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Yang and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Simon J.L.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Billinge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  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Acta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Crystallogr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. 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70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3-11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2014).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36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066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67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41" y="1447800"/>
            <a:ext cx="265977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67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731307"/>
            <a:ext cx="2785155" cy="329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600200"/>
            <a:ext cx="9525000" cy="4800600"/>
          </a:xfrm>
        </p:spPr>
        <p:txBody>
          <a:bodyPr/>
          <a:lstStyle/>
          <a:p>
            <a:r>
              <a:rPr lang="en-US" dirty="0" smtClean="0"/>
              <a:t>The Braggs discovered Bragg scattering on Page 11</a:t>
            </a:r>
          </a:p>
          <a:p>
            <a:r>
              <a:rPr lang="en-US" dirty="0" smtClean="0"/>
              <a:t>But apparently they discovered diffuse scattering on Page 5!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9902825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853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2" y="2667000"/>
            <a:ext cx="8584471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21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812" y="0"/>
            <a:ext cx="5559425" cy="1447800"/>
          </a:xfrm>
        </p:spPr>
        <p:txBody>
          <a:bodyPr/>
          <a:lstStyle/>
          <a:p>
            <a:r>
              <a:rPr lang="en-US" dirty="0" err="1" smtClean="0"/>
              <a:t>MnO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" y="61262"/>
            <a:ext cx="4259874" cy="6263338"/>
          </a:xfrm>
        </p:spPr>
      </p:pic>
      <p:sp>
        <p:nvSpPr>
          <p:cNvPr id="5" name="TextBox 4"/>
          <p:cNvSpPr txBox="1"/>
          <p:nvPr/>
        </p:nvSpPr>
        <p:spPr>
          <a:xfrm>
            <a:off x="4113211" y="1143000"/>
            <a:ext cx="57896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Top: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Blue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measured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nPDF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signal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Red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(top) calculated structural PDF</a:t>
            </a:r>
          </a:p>
          <a:p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Btm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Blue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difference between </a:t>
            </a:r>
          </a:p>
          <a:p>
            <a:r>
              <a:rPr lang="en-US" b="0" i="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nPDFsignal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and calculated </a:t>
            </a:r>
          </a:p>
          <a:p>
            <a:r>
              <a:rPr lang="en-US" b="0" i="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structural PDF</a:t>
            </a:r>
          </a:p>
          <a:p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       </a:t>
            </a:r>
            <a:r>
              <a:rPr lang="en-US" b="0" dirty="0" smtClean="0">
                <a:solidFill>
                  <a:srgbClr val="003366"/>
                </a:solidFill>
                <a:latin typeface="+mj-lt"/>
              </a:rPr>
              <a:t>Red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: calculated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mPDF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for AF </a:t>
            </a:r>
            <a:r>
              <a:rPr lang="en-US" b="0" i="0" dirty="0" err="1" smtClean="0">
                <a:solidFill>
                  <a:srgbClr val="003366"/>
                </a:solidFill>
                <a:latin typeface="+mj-lt"/>
              </a:rPr>
              <a:t>MnO</a:t>
            </a:r>
            <a:r>
              <a:rPr lang="en-US" b="0" i="0" dirty="0" smtClean="0">
                <a:solidFill>
                  <a:srgbClr val="003366"/>
                </a:solidFill>
                <a:latin typeface="+mj-lt"/>
              </a:rPr>
              <a:t> </a:t>
            </a:r>
          </a:p>
          <a:p>
            <a:endParaRPr lang="en-US" b="0" i="0" dirty="0">
              <a:solidFill>
                <a:srgbClr val="003366"/>
              </a:solidFill>
              <a:latin typeface="+mj-lt"/>
            </a:endParaRP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Benjamin A.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Frandsen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M.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Brunelli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K. Page, Y. J.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Uemura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Julie B. Staunton, SJLB, 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arXiv:1512.06270.</a:t>
            </a:r>
          </a:p>
          <a:p>
            <a:endParaRPr lang="en-US" b="0" i="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b="0" i="0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Frandsen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, SJLB, </a:t>
            </a:r>
            <a:r>
              <a:rPr lang="en-US" b="0" i="0" dirty="0" err="1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Acta</a:t>
            </a:r>
            <a:r>
              <a:rPr lang="en-US" b="0" i="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0" i="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Crystallogr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A 71, 325-334 (2015)</a:t>
            </a:r>
            <a:endParaRPr lang="en-US" b="0" i="0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endParaRPr lang="en-US" b="0" i="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endParaRPr lang="en-US" b="0" i="0" dirty="0" smtClean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15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ttp://kim.kaizen.com/kimglobal/userfiles/Image/in/Blog/Elephant%20Story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" y="990600"/>
            <a:ext cx="705769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1"/>
          <a:stretch/>
        </p:blipFill>
        <p:spPr bwMode="auto">
          <a:xfrm>
            <a:off x="4254823" y="2743200"/>
            <a:ext cx="981074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9513" y="1628080"/>
            <a:ext cx="4578350" cy="397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"/>
          <a:stretch/>
        </p:blipFill>
        <p:spPr bwMode="auto">
          <a:xfrm>
            <a:off x="4145917" y="3648690"/>
            <a:ext cx="119888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rgonne National Laborator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2" r="5950" b="24129"/>
          <a:stretch/>
        </p:blipFill>
        <p:spPr bwMode="auto">
          <a:xfrm>
            <a:off x="4933555" y="1524000"/>
            <a:ext cx="604684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62500"/>
            <a:ext cx="152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5105400"/>
            <a:ext cx="1003695" cy="77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om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14726"/>
          <a:stretch/>
        </p:blipFill>
        <p:spPr bwMode="auto">
          <a:xfrm>
            <a:off x="7542212" y="1527021"/>
            <a:ext cx="1728787" cy="44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12407" r="9253" b="8787"/>
          <a:stretch/>
        </p:blipFill>
        <p:spPr bwMode="auto">
          <a:xfrm>
            <a:off x="7389812" y="5029200"/>
            <a:ext cx="898262" cy="9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6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3198812" cy="1447800"/>
          </a:xfrm>
        </p:spPr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559656"/>
            <a:ext cx="4075112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100 years of materials revolution…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Hipster</a:t>
            </a:r>
            <a:endParaRPr lang="en-US" dirty="0"/>
          </a:p>
        </p:txBody>
      </p:sp>
      <p:pic>
        <p:nvPicPr>
          <p:cNvPr id="16386" name="Picture 2" descr="http://i.guim.co.uk/static/w-620/h--/q-95/sys-images/Guardian/Pix/pictures/2014/6/21/1403386083980/How-to-be-a-hipster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304" y="590549"/>
            <a:ext cx="4381500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 bwMode="auto">
          <a:xfrm>
            <a:off x="4649896" y="990600"/>
            <a:ext cx="1325608" cy="139467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951412" y="4071742"/>
            <a:ext cx="1325608" cy="139467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03812" y="5466414"/>
            <a:ext cx="1325608" cy="139467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998507" y="3560736"/>
            <a:ext cx="1325608" cy="139467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537417" y="1143000"/>
            <a:ext cx="1325608" cy="139467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mbol" pitchFamily="18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 rot="4423259">
            <a:off x="6587648" y="736816"/>
            <a:ext cx="1947719" cy="762000"/>
            <a:chOff x="1065212" y="1143000"/>
            <a:chExt cx="2819400" cy="762000"/>
          </a:xfrm>
          <a:solidFill>
            <a:schemeClr val="bg1"/>
          </a:solidFill>
        </p:grpSpPr>
        <p:sp>
          <p:nvSpPr>
            <p:cNvPr id="6" name="Rectangular Callout 5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0012" y="1293169"/>
              <a:ext cx="221733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0" i="0" dirty="0" err="1" smtClean="0">
                  <a:solidFill>
                    <a:srgbClr val="003366"/>
                  </a:solidFill>
                  <a:latin typeface="+mj-lt"/>
                </a:rPr>
                <a:t>brylcreem</a:t>
              </a:r>
              <a:endParaRPr lang="en-US" b="0" i="0" dirty="0" smtClean="0">
                <a:solidFill>
                  <a:srgbClr val="003366"/>
                </a:solidFill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03192" y="1143000"/>
            <a:ext cx="1619015" cy="1200329"/>
            <a:chOff x="2745491" y="3115143"/>
            <a:chExt cx="1619015" cy="1200329"/>
          </a:xfrm>
        </p:grpSpPr>
        <p:sp>
          <p:nvSpPr>
            <p:cNvPr id="9" name="Rectangular Callout 8"/>
            <p:cNvSpPr/>
            <p:nvPr/>
          </p:nvSpPr>
          <p:spPr bwMode="auto">
            <a:xfrm rot="19222718">
              <a:off x="2745491" y="3226691"/>
              <a:ext cx="1619015" cy="762000"/>
            </a:xfrm>
            <a:prstGeom prst="wedgeRectCallou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222718">
              <a:off x="3013374" y="3115143"/>
              <a:ext cx="13127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Organic cotton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 rot="17004849">
            <a:off x="5143293" y="5415077"/>
            <a:ext cx="1619015" cy="830997"/>
            <a:chOff x="1065212" y="1105726"/>
            <a:chExt cx="2819400" cy="830997"/>
          </a:xfrm>
        </p:grpSpPr>
        <p:sp>
          <p:nvSpPr>
            <p:cNvPr id="12" name="Rectangular Callout 11"/>
            <p:cNvSpPr/>
            <p:nvPr/>
          </p:nvSpPr>
          <p:spPr bwMode="auto">
            <a:xfrm>
              <a:off x="1065212" y="1143000"/>
              <a:ext cx="2819400" cy="762000"/>
            </a:xfrm>
            <a:prstGeom prst="wedgeRectCallou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0133" y="1105726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Organic canvas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3836879">
            <a:off x="7832697" y="4084961"/>
            <a:ext cx="1619015" cy="830997"/>
            <a:chOff x="1065213" y="1105726"/>
            <a:chExt cx="2819400" cy="830997"/>
          </a:xfrm>
        </p:grpSpPr>
        <p:sp>
          <p:nvSpPr>
            <p:cNvPr id="15" name="Rectangular Callout 14"/>
            <p:cNvSpPr/>
            <p:nvPr/>
          </p:nvSpPr>
          <p:spPr bwMode="auto">
            <a:xfrm>
              <a:off x="1065213" y="1142999"/>
              <a:ext cx="2819400" cy="762000"/>
            </a:xfrm>
            <a:prstGeom prst="wedgeRectCallou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50131" y="1105726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smtClean="0">
                  <a:solidFill>
                    <a:srgbClr val="003366"/>
                  </a:solidFill>
                  <a:latin typeface="+mj-lt"/>
                </a:rPr>
                <a:t>Organic leather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02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issues: A Brief History of PDF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0" y="1676400"/>
            <a:ext cx="4343400" cy="4572000"/>
          </a:xfrm>
        </p:spPr>
        <p:txBody>
          <a:bodyPr/>
          <a:lstStyle/>
          <a:p>
            <a:r>
              <a:rPr lang="en-US" dirty="0"/>
              <a:t>Pieter Debye, </a:t>
            </a:r>
            <a:r>
              <a:rPr lang="en-US" dirty="0" smtClean="0"/>
              <a:t>1915: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Fritz Zernike and Jon </a:t>
            </a:r>
            <a:r>
              <a:rPr lang="en-US" dirty="0" err="1"/>
              <a:t>Prins</a:t>
            </a:r>
            <a:r>
              <a:rPr lang="en-US" dirty="0"/>
              <a:t>, 1927:</a:t>
            </a:r>
          </a:p>
          <a:p>
            <a:endParaRPr lang="en-US" dirty="0"/>
          </a:p>
        </p:txBody>
      </p:sp>
      <p:pic>
        <p:nvPicPr>
          <p:cNvPr id="457732" name="Picture 4" descr="deb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 r="52759"/>
          <a:stretch>
            <a:fillRect/>
          </a:stretch>
        </p:blipFill>
        <p:spPr bwMode="auto">
          <a:xfrm>
            <a:off x="838200" y="1600200"/>
            <a:ext cx="184626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3" name="Picture 5" descr="Pr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43"/>
          <a:stretch>
            <a:fillRect/>
          </a:stretch>
        </p:blipFill>
        <p:spPr bwMode="auto">
          <a:xfrm>
            <a:off x="7620000" y="3810000"/>
            <a:ext cx="195103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4" name="Picture 6" descr="zerni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371600"/>
            <a:ext cx="1652588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39497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773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5"/>
          <a:stretch>
            <a:fillRect/>
          </a:stretch>
        </p:blipFill>
        <p:spPr bwMode="auto">
          <a:xfrm>
            <a:off x="1676400" y="4800600"/>
            <a:ext cx="563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5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75000"/>
            <a:alpha val="5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33">
            <a:alpha val="5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b="0" i="0" dirty="0" smtClean="0">
            <a:solidFill>
              <a:srgbClr val="003366"/>
            </a:solidFill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56766</TotalTime>
  <Words>2558</Words>
  <Application>Microsoft Office PowerPoint</Application>
  <PresentationFormat>Custom</PresentationFormat>
  <Paragraphs>455</Paragraphs>
  <Slides>82</Slides>
  <Notes>23</Notes>
  <HiddenSlides>2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Calibri</vt:lpstr>
      <vt:lpstr>DejaVu Sans</vt:lpstr>
      <vt:lpstr>Georgia</vt:lpstr>
      <vt:lpstr>Helvetica Neue</vt:lpstr>
      <vt:lpstr>Symbol</vt:lpstr>
      <vt:lpstr>Tahoma</vt:lpstr>
      <vt:lpstr>Times New Roman</vt:lpstr>
      <vt:lpstr>Verdana</vt:lpstr>
      <vt:lpstr>Blank Presentation</vt:lpstr>
      <vt:lpstr>Equation</vt:lpstr>
      <vt:lpstr>PDF analysis of nanostructured materials</vt:lpstr>
      <vt:lpstr>Materials in 1915</vt:lpstr>
      <vt:lpstr>W. Henry Bragg’s notebook</vt:lpstr>
      <vt:lpstr>Big data, circa 1915</vt:lpstr>
      <vt:lpstr>HPC circa 1915</vt:lpstr>
      <vt:lpstr>Materials 2015</vt:lpstr>
      <vt:lpstr>PowerPoint Presentation</vt:lpstr>
      <vt:lpstr>Diffuse Scattering</vt:lpstr>
      <vt:lpstr>Computational issues: A Brief History of PDF</vt:lpstr>
      <vt:lpstr>History</vt:lpstr>
      <vt:lpstr>More History</vt:lpstr>
      <vt:lpstr>Complex materials</vt:lpstr>
      <vt:lpstr>The Nanostructure Problem</vt:lpstr>
      <vt:lpstr>The Crystal Structure Problem</vt:lpstr>
      <vt:lpstr>The Nanostructure Problem</vt:lpstr>
      <vt:lpstr>The atomic Pair Distribution Function</vt:lpstr>
      <vt:lpstr>What is the PDF?</vt:lpstr>
      <vt:lpstr>But there is no information at high-Q…?</vt:lpstr>
      <vt:lpstr>The Atomic Pair Distribution Function (PDF) Method</vt:lpstr>
      <vt:lpstr>Synchrotron beamlines for PDF work</vt:lpstr>
      <vt:lpstr>PowerPoint Presentation</vt:lpstr>
      <vt:lpstr>RAPDF with Neutrons</vt:lpstr>
      <vt:lpstr>PDFs from laboratory microscopes</vt:lpstr>
      <vt:lpstr>PowerPoint Presentation</vt:lpstr>
      <vt:lpstr>Nanostructure refinement </vt:lpstr>
      <vt:lpstr>Modeling summary</vt:lpstr>
      <vt:lpstr>PDFgui</vt:lpstr>
      <vt:lpstr>PowerPoint Presentation</vt:lpstr>
      <vt:lpstr>PowerPoint Presentation</vt:lpstr>
      <vt:lpstr>CMI: complex modeling infrastructure</vt:lpstr>
      <vt:lpstr>Diffpy-Complex Modeling Infrastructure: Diffpy-CMI</vt:lpstr>
      <vt:lpstr>PowerPoint Presentation</vt:lpstr>
      <vt:lpstr>PowerPoint Presentation</vt:lpstr>
      <vt:lpstr>Diffpy project (BNL LDRD) Complex Modeling infrastructure: Diffpy-CMI</vt:lpstr>
      <vt:lpstr>Nanomaterials</vt:lpstr>
      <vt:lpstr>Quantum Dot solar cells</vt:lpstr>
      <vt:lpstr>CdSe quantum dots</vt:lpstr>
      <vt:lpstr>Structure of the CdSe core</vt:lpstr>
      <vt:lpstr>PowerPoint Presentation</vt:lpstr>
      <vt:lpstr>Size of the structural core</vt:lpstr>
      <vt:lpstr>White Light Nanoparticles</vt:lpstr>
      <vt:lpstr>Zr/Sn phenyl phosphate, unconventional MOFs</vt:lpstr>
      <vt:lpstr>The Challenge</vt:lpstr>
      <vt:lpstr>Try ZrP structures on H-Zr sample, PDFgui</vt:lpstr>
      <vt:lpstr>Graphene modeling circa 1996</vt:lpstr>
      <vt:lpstr>Single slab modelling on H-Zr/Na-Zr</vt:lpstr>
      <vt:lpstr>Single slab modelling on H-Zr/Na-Zr</vt:lpstr>
      <vt:lpstr>Summary</vt:lpstr>
      <vt:lpstr>Acknowledgements</vt:lpstr>
      <vt:lpstr>Ab initio nanoparticle Structure Solution from X-ray PDF data</vt:lpstr>
      <vt:lpstr>Is there enough information for an ab-initio structure solution?</vt:lpstr>
      <vt:lpstr>Illustration of cluster buildup</vt:lpstr>
      <vt:lpstr>ab-initio structure solution directly from PDF data</vt:lpstr>
      <vt:lpstr>PowerPoint Presentation</vt:lpstr>
      <vt:lpstr>Successology</vt:lpstr>
      <vt:lpstr>Problem</vt:lpstr>
      <vt:lpstr>Structure Solution</vt:lpstr>
      <vt:lpstr>Complex Modeling Solution</vt:lpstr>
      <vt:lpstr>Amorphous and nanocrystalline organics</vt:lpstr>
      <vt:lpstr>Fingerprinting example: what about amorphous a-form?</vt:lpstr>
      <vt:lpstr>Total scattering PDFs</vt:lpstr>
      <vt:lpstr>Visual comparison of melt-quenched CBZ</vt:lpstr>
      <vt:lpstr>Quantifying amorphous API contents in the presence of crystalline material</vt:lpstr>
      <vt:lpstr>Quantifying amorphous API contents in the presence of crystalline material</vt:lpstr>
      <vt:lpstr>Quantifying amorphous API contents in the presence of crystalline material</vt:lpstr>
      <vt:lpstr>PowerPoint Presentation</vt:lpstr>
      <vt:lpstr>Recrystallization from the amorphous state: Lactose</vt:lpstr>
      <vt:lpstr>Lactose</vt:lpstr>
      <vt:lpstr>Time dependent studies</vt:lpstr>
      <vt:lpstr>Time dependent studies</vt:lpstr>
      <vt:lpstr>Solving structure of nanoparticles and molecular solids</vt:lpstr>
      <vt:lpstr>Refinement of molecular PDFs</vt:lpstr>
      <vt:lpstr>PowerPoint Presentation</vt:lpstr>
      <vt:lpstr>Update: Structure solution of molecular materials now possible</vt:lpstr>
      <vt:lpstr>Thin film PDF at normal incidence</vt:lpstr>
      <vt:lpstr>Spatially Resolve PDFs</vt:lpstr>
      <vt:lpstr>High throughput allows spatially resolved tomographic imaging</vt:lpstr>
      <vt:lpstr>Batteries</vt:lpstr>
      <vt:lpstr>mPDF: PDF of short-range magnetic correlations</vt:lpstr>
      <vt:lpstr>MnO</vt:lpstr>
      <vt:lpstr>Summary</vt:lpstr>
      <vt:lpstr>2015</vt:lpstr>
    </vt:vector>
  </TitlesOfParts>
  <Company>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billinge</dc:creator>
  <cp:lastModifiedBy>simon.billinge@gmail.com</cp:lastModifiedBy>
  <cp:revision>1302</cp:revision>
  <cp:lastPrinted>2001-04-08T16:43:53Z</cp:lastPrinted>
  <dcterms:created xsi:type="dcterms:W3CDTF">1999-08-01T10:48:00Z</dcterms:created>
  <dcterms:modified xsi:type="dcterms:W3CDTF">2021-09-21T08:53:49Z</dcterms:modified>
</cp:coreProperties>
</file>